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3" r:id="rId5"/>
    <p:sldId id="261" r:id="rId6"/>
    <p:sldId id="266" r:id="rId7"/>
    <p:sldId id="258" r:id="rId8"/>
    <p:sldId id="260" r:id="rId9"/>
    <p:sldId id="269" r:id="rId10"/>
    <p:sldId id="267" r:id="rId11"/>
    <p:sldId id="268" r:id="rId12"/>
    <p:sldId id="262" r:id="rId13"/>
    <p:sldId id="275" r:id="rId14"/>
    <p:sldId id="277" r:id="rId15"/>
    <p:sldId id="276" r:id="rId16"/>
    <p:sldId id="270" r:id="rId17"/>
    <p:sldId id="264" r:id="rId18"/>
    <p:sldId id="265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52"/>
    <p:restoredTop sz="94670"/>
  </p:normalViewPr>
  <p:slideViewPr>
    <p:cSldViewPr snapToGrid="0">
      <p:cViewPr varScale="1">
        <p:scale>
          <a:sx n="86" d="100"/>
          <a:sy n="86" d="100"/>
        </p:scale>
        <p:origin x="24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CDE04-B98A-88A8-A2B6-E0EA8A337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C111A7-8E3C-D1F7-33B4-FF36FA944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C5DDC9-0DDA-929A-BDC4-61DF0A93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E9D5E1-8414-73E2-8CE3-24634056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E2503A-CD20-0940-BB80-4E466CC3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78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34429-8C1E-AD85-5831-2F91510C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341D1E-B27C-9C29-2D57-AB30A2AC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DF7711-CEDE-A41D-ED83-004BBCB1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02E43D-1D5F-1B29-73A1-494962D6A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CD1CC6-8F4E-1BDA-0716-481DB0041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04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864A3-FE78-3EB5-1156-45413E8A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E2E9FA-3357-0825-3BE4-99570807D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8A831-207D-19D0-E634-5B7858D4D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5DB783-1BD3-A59B-31A8-0272A650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DB4E30-6E26-3750-07A9-C1F58CA2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89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BE68A9-BC49-79C2-D1E1-1E9FE69A5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ED8360-B1A1-702E-B161-B8B9FC6D3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DE4848-A652-777B-AEB0-765419083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39E0AE-881A-2D98-2577-D25E864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66F0A0-E098-0EE6-1DCA-C20B32EE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B57A7-70FC-DC22-80B7-834AAD27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76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F5392-0093-9773-827A-7F5918A3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54AED1-E784-9547-8F1E-D2C41F471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51A139-7219-E402-9588-5448CFAFA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5716E-A363-1909-66A6-13D31EF3E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6F89AD3-5FDE-81D1-3B26-C03B47F33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6791D37-0BD1-09F6-4AA4-51F8FB5AD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143BFE0-65C9-034C-8707-1517344A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1206AAF-7599-1324-1C45-A13D96F7E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52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06F80-965C-4D4F-B990-2D395E5E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637D391-6579-9A89-ABE5-0E5AAD59E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B2C801B-6AF5-3F02-850D-4A7FFF0AA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1C5DD4-BDC6-DAFA-8797-2D210A39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3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D16A559-0FDA-5BF4-43E3-A9B21F0A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D754E0-E3AB-4D47-3BAE-671E3D53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D48977-EC70-2EA2-7C06-FD832FEDF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30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5DDD9-1FD5-F926-904B-61D2890B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CE729B-E0C6-7719-175B-8DD41CB64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8A4A66-D169-28C5-7AD9-737A960C5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835BFE-388F-DFDD-D99B-B548D3B52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4E7CA-7FDC-1F3E-60BF-72318693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15374E-6090-B55C-1C5A-A07EB9301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94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0C91C-19D2-79FC-E3F8-B2873490E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BFCBC3E-2198-78CD-5AC5-2D8FFF813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82A97D8-F284-08FC-C818-61DABAD75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F75CFF-9DC2-78FF-6EE2-C4E26EE6B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70B87D-6C1F-E82F-36DF-D5F0CB9B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FEFEC7-A85D-5A93-F1E3-D5F4E2D9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268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2DB98-2910-E62B-41AF-DBCCDA17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F08FABA-59A9-6FF7-1335-5DD47EDDF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2A5F73-3E18-A83F-FFA9-72DB65DB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1ECD6E-ED4B-A03B-24A7-B3E1BF7E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CA7555-04DF-83F1-C2DF-C72963865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864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41D181C-6E8C-6E9D-8985-3A4950D06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AC3BF25-48F6-1F90-244C-EA7ABD9A3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58A2E0-FF39-DC8E-BF5A-C4B76D85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0BBA77-9053-FCA9-1F2C-E1337BA4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39CDBE-4610-7709-12AF-2A8AC459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45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22C54F1-0939-E921-D022-C2F4443D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EDE7863-E30F-6143-4944-4EB022E13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296F9A-D7FE-8ADA-9343-61A09B936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F25741-CB84-C244-9D02-C3ABAE10F96F}" type="datetimeFigureOut">
              <a:rPr lang="de-DE" smtClean="0"/>
              <a:t>02.07.25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EB153D-FF2F-077A-1384-0260AC7C9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82A3E2-A4BE-56A8-50CC-7F11D8E94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46E5F-DBC3-6346-91CE-0FE797B2DD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67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04A07D-AEB5-80BB-F389-761A4D2E5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Entrance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80B8A65-4678-1073-EF15-CE476FA297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„Transformation </a:t>
            </a:r>
            <a:r>
              <a:rPr lang="de-DE" dirty="0" err="1"/>
              <a:t>Meets</a:t>
            </a:r>
            <a:r>
              <a:rPr lang="de-DE" dirty="0"/>
              <a:t> FIDA“ Circle</a:t>
            </a:r>
          </a:p>
        </p:txBody>
      </p:sp>
    </p:spTree>
    <p:extLst>
      <p:ext uri="{BB962C8B-B14F-4D97-AF65-F5344CB8AC3E}">
        <p14:creationId xmlns:p14="http://schemas.microsoft.com/office/powerpoint/2010/main" val="13587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56CA9-4E21-FE77-AAA6-7301E64E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F6C48-2B61-BE8A-C203-95E08321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Teilnehmer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73DBF1-73AD-92BF-3ECD-9D6367249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Architekten, Enterprise Architekten, Großprojektleiter, Fachexperten</a:t>
            </a:r>
          </a:p>
          <a:p>
            <a:r>
              <a:rPr lang="de-DE" dirty="0"/>
              <a:t>für Themen 1+2: FIDA-relevante Unternehmen </a:t>
            </a:r>
          </a:p>
          <a:p>
            <a:pPr>
              <a:tabLst>
                <a:tab pos="3409950" algn="l"/>
              </a:tabLst>
            </a:pPr>
            <a:r>
              <a:rPr lang="de-DE" dirty="0"/>
              <a:t>Bisherige Teilnehmer: </a:t>
            </a:r>
            <a:br>
              <a:rPr lang="de-DE" dirty="0"/>
            </a:br>
            <a:r>
              <a:rPr lang="de-DE" dirty="0"/>
              <a:t>Arnd </a:t>
            </a:r>
            <a:r>
              <a:rPr lang="de-DE" dirty="0" err="1"/>
              <a:t>Gezemba</a:t>
            </a:r>
            <a:r>
              <a:rPr lang="de-DE" dirty="0"/>
              <a:t>     	EXTERN.GEZEMBA_ARND@ALLIANZ.DE</a:t>
            </a:r>
            <a:br>
              <a:rPr lang="de-DE" dirty="0"/>
            </a:br>
            <a:r>
              <a:rPr lang="de-DE" dirty="0"/>
              <a:t>Dirk Grossmann	</a:t>
            </a:r>
            <a:r>
              <a:rPr lang="de-DE" dirty="0" err="1"/>
              <a:t>dirk.grossmann@metafinanz.de</a:t>
            </a:r>
            <a:br>
              <a:rPr lang="de-DE" dirty="0"/>
            </a:br>
            <a:r>
              <a:rPr lang="de-DE" dirty="0"/>
              <a:t>Wolfram </a:t>
            </a:r>
            <a:r>
              <a:rPr lang="de-DE" dirty="0" err="1"/>
              <a:t>Iglisch</a:t>
            </a:r>
            <a:r>
              <a:rPr lang="de-DE" dirty="0"/>
              <a:t>	</a:t>
            </a:r>
            <a:r>
              <a:rPr lang="de-DE" dirty="0" err="1"/>
              <a:t>wolfram.iglisch@allianz.de</a:t>
            </a:r>
            <a:br>
              <a:rPr lang="de-DE" dirty="0"/>
            </a:br>
            <a:r>
              <a:rPr lang="de-DE" dirty="0"/>
              <a:t>Dirk Krafzig	</a:t>
            </a:r>
            <a:r>
              <a:rPr lang="de-DE" dirty="0" err="1"/>
              <a:t>dirk.krafzig@soapark.com</a:t>
            </a:r>
            <a:br>
              <a:rPr lang="de-DE" dirty="0"/>
            </a:br>
            <a:r>
              <a:rPr lang="de-DE" dirty="0"/>
              <a:t>Jürgen Hemmer	</a:t>
            </a:r>
            <a:r>
              <a:rPr lang="de-DE" dirty="0" err="1"/>
              <a:t>juergen.hemmer@soapark.com</a:t>
            </a:r>
            <a:br>
              <a:rPr lang="de-DE" dirty="0"/>
            </a:br>
            <a:r>
              <a:rPr lang="de-DE" dirty="0"/>
              <a:t>Fabio </a:t>
            </a:r>
            <a:r>
              <a:rPr lang="de-DE" dirty="0" err="1"/>
              <a:t>Turel</a:t>
            </a:r>
            <a:r>
              <a:rPr lang="de-DE" dirty="0"/>
              <a:t>	</a:t>
            </a:r>
            <a:r>
              <a:rPr lang="de-DE" dirty="0" err="1"/>
              <a:t>Fabio.Turel@generali.com</a:t>
            </a:r>
            <a:endParaRPr lang="de-DE" dirty="0"/>
          </a:p>
          <a:p>
            <a:pPr>
              <a:tabLst>
                <a:tab pos="3409950" algn="l"/>
              </a:tabLst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735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B1302-3816-0549-85AE-2D170A2A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Thema des </a:t>
            </a:r>
            <a:r>
              <a:rPr lang="de-DE" dirty="0" err="1"/>
              <a:t>Circles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119289-3B28-97C6-A4C3-EEC35E30C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Transparenz und fachliche Steuerung in Großprojekten</a:t>
            </a:r>
          </a:p>
          <a:p>
            <a:r>
              <a:rPr lang="de-DE" dirty="0"/>
              <a:t>Randbedingungen</a:t>
            </a:r>
          </a:p>
          <a:p>
            <a:pPr lvl="1"/>
            <a:r>
              <a:rPr lang="de-DE" dirty="0"/>
              <a:t>Komplexer Konzern</a:t>
            </a:r>
          </a:p>
          <a:p>
            <a:pPr lvl="1"/>
            <a:r>
              <a:rPr lang="de-DE" dirty="0"/>
              <a:t>Mischung aus agilen Teams, klassischen Abteilungen und externen Zulieferern</a:t>
            </a:r>
          </a:p>
          <a:p>
            <a:pPr lvl="1"/>
            <a:r>
              <a:rPr lang="de-DE" dirty="0"/>
              <a:t>Vielfalt and heterogenen, teilweise widersprüchlichen Regeln und Prozeduren </a:t>
            </a:r>
          </a:p>
          <a:p>
            <a:pPr lvl="1"/>
            <a:r>
              <a:rPr lang="de-DE" dirty="0"/>
              <a:t>Verschiedene Planungsmethoden: Agile vs. Jahresplanung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031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3CF75-1FC2-67C0-2B73-78D9E1D7D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A2A1C-FAE5-42E0-8A9C-5FF96E947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Circle löst folgende Probleme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1931A1-FA24-349F-8D28-775ACCEAF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Mangelhafter Überblick über Projekt-Kontext</a:t>
            </a:r>
          </a:p>
          <a:p>
            <a:r>
              <a:rPr lang="de-DE" dirty="0"/>
              <a:t>Mangelhafte Verbindlichkeit</a:t>
            </a:r>
          </a:p>
          <a:p>
            <a:r>
              <a:rPr lang="de-DE" dirty="0"/>
              <a:t>Rückzug der einzelnen Teams auf ihr Produkt und zurücklassen des Projekts im Niemandsland</a:t>
            </a:r>
          </a:p>
          <a:p>
            <a:r>
              <a:rPr lang="de-DE" dirty="0"/>
              <a:t>Mangelhafte Interventionsmöglichkeiten der Auftraggeber</a:t>
            </a:r>
          </a:p>
          <a:p>
            <a:r>
              <a:rPr lang="de-DE" dirty="0"/>
              <a:t>Unklare Anforderungen</a:t>
            </a:r>
          </a:p>
          <a:p>
            <a:r>
              <a:rPr lang="de-DE" dirty="0"/>
              <a:t>Unklare Abhängigkeiten zwischen Teams</a:t>
            </a:r>
          </a:p>
          <a:p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81660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FB30-E0D3-32A0-D2A3-CE2103AF0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C2AF1-0ACF-6FD1-2C10-6B1B6E8E4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Zeithorizont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AE9236-E4FB-2C4D-F3C8-2302829CD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Ergebnisse produzieren bis 12/2025</a:t>
            </a:r>
          </a:p>
        </p:txBody>
      </p:sp>
    </p:spTree>
    <p:extLst>
      <p:ext uri="{BB962C8B-B14F-4D97-AF65-F5344CB8AC3E}">
        <p14:creationId xmlns:p14="http://schemas.microsoft.com/office/powerpoint/2010/main" val="581842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9FFC4-8CA1-244B-6C29-752978BA4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E7C61-0979-74CF-8014-50049694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Außenwirkung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B3BB9C-16E9-B84C-21E7-92C9DE5AD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Jetzt</a:t>
            </a:r>
          </a:p>
          <a:p>
            <a:r>
              <a:rPr lang="de-DE" dirty="0"/>
              <a:t>LinkedIn-Ankündigung</a:t>
            </a:r>
          </a:p>
          <a:p>
            <a:r>
              <a:rPr lang="de-DE" dirty="0"/>
              <a:t>Persönliche Ansprache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Ab 12/2025</a:t>
            </a:r>
          </a:p>
          <a:p>
            <a:r>
              <a:rPr lang="de-DE" dirty="0"/>
              <a:t>LinkedIn-Artikel</a:t>
            </a:r>
          </a:p>
          <a:p>
            <a:r>
              <a:rPr lang="de-DE" dirty="0"/>
              <a:t>Webinar-Reihe</a:t>
            </a:r>
          </a:p>
          <a:p>
            <a:r>
              <a:rPr lang="de-DE" dirty="0"/>
              <a:t>Auftritt auf Konferenzen</a:t>
            </a:r>
          </a:p>
        </p:txBody>
      </p:sp>
    </p:spTree>
    <p:extLst>
      <p:ext uri="{BB962C8B-B14F-4D97-AF65-F5344CB8AC3E}">
        <p14:creationId xmlns:p14="http://schemas.microsoft.com/office/powerpoint/2010/main" val="2464961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776BA-2CAA-A3FA-26FD-3E20315B2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5453F-E03D-E6AD-A7E8-94C2A763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Liefergegenstände des </a:t>
            </a:r>
            <a:r>
              <a:rPr lang="de-DE" dirty="0" err="1"/>
              <a:t>Circles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B513C3-B91E-B0BF-7AE2-D72744A7D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Beispielhaftes Transparenzmodell (IOM) für eine hypothetische FIDA-Initiative: Umsetzung als öffentliche Webseite, die ein Unternehmens-Wiki repräsentiert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Artikel: Architektur-Muster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Artikel: Interaktion eines Leadership-Teams mit den beteiligten Lieferteams und Stakeholdern wie Auftraggeber, Architektur oder Datenschutz auf Basis des IOMs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10C50A5-CFA1-1FBD-FB12-1443B410C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6692" y="5248462"/>
            <a:ext cx="1771357" cy="10634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ABF226C-3BB2-721E-5BA1-D9A304C2DB4B}"/>
              </a:ext>
            </a:extLst>
          </p:cNvPr>
          <p:cNvSpPr txBox="1"/>
          <p:nvPr/>
        </p:nvSpPr>
        <p:spPr>
          <a:xfrm>
            <a:off x="9813712" y="6492875"/>
            <a:ext cx="948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ACCESSME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C039FA-810E-B0D8-56FD-F0E8DC3CB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385" y="5248463"/>
            <a:ext cx="1891439" cy="10634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7713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4A79-2037-DA18-E5FD-FE404037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15389-4AF0-C4AA-AC24-1CE7086F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Nächste Schritte</a:t>
            </a:r>
            <a:endParaRPr lang="de-DE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C11B8C-0912-F21B-B397-D033470DE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383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1. Inhalte vorbereiten</a:t>
            </a:r>
          </a:p>
          <a:p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Steckbrief des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Circles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 entwickeln (Dirk G, Dirk K)</a:t>
            </a:r>
          </a:p>
          <a:p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Abstimmung Steckbrief mit Wolfram am 15.5.</a:t>
            </a:r>
          </a:p>
          <a:p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Auf Entrance Website veröffentlichen</a:t>
            </a:r>
          </a:p>
          <a:p>
            <a:endParaRPr lang="de-DE" sz="2000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51F7DFE-2F53-0CA8-BC33-945AF8DFAF29}"/>
              </a:ext>
            </a:extLst>
          </p:cNvPr>
          <p:cNvSpPr txBox="1">
            <a:spLocks/>
          </p:cNvSpPr>
          <p:nvPr/>
        </p:nvSpPr>
        <p:spPr>
          <a:xfrm rot="2421909">
            <a:off x="1232095" y="2766219"/>
            <a:ext cx="24044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439237">
                    <a:schemeClr val="bg1">
                      <a:alpha val="88237"/>
                    </a:schemeClr>
                  </a:glow>
                </a:effectLst>
              </a:rPr>
              <a:t>erledigt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9BCB0264-355B-FD64-8B09-8DA2249065DC}"/>
              </a:ext>
            </a:extLst>
          </p:cNvPr>
          <p:cNvSpPr txBox="1">
            <a:spLocks/>
          </p:cNvSpPr>
          <p:nvPr/>
        </p:nvSpPr>
        <p:spPr>
          <a:xfrm>
            <a:off x="4622409" y="1825625"/>
            <a:ext cx="29460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2. Kick-off</a:t>
            </a:r>
          </a:p>
          <a:p>
            <a:r>
              <a:rPr lang="de-DE" sz="2000" dirty="0"/>
              <a:t>Vorbereiten</a:t>
            </a:r>
          </a:p>
          <a:p>
            <a:r>
              <a:rPr lang="de-DE" sz="2000" dirty="0"/>
              <a:t>Kick-off durchführen</a:t>
            </a:r>
          </a:p>
          <a:p>
            <a:pPr lvl="1"/>
            <a:r>
              <a:rPr lang="de-DE" sz="1800" dirty="0"/>
              <a:t>2. Juli, 16-18 Uhr</a:t>
            </a:r>
          </a:p>
          <a:p>
            <a:pPr lvl="1"/>
            <a:r>
              <a:rPr lang="de-DE" sz="1800" dirty="0"/>
              <a:t>Aufgabenplanung </a:t>
            </a:r>
          </a:p>
          <a:p>
            <a:pPr lvl="1"/>
            <a:r>
              <a:rPr lang="de-DE" sz="1800" dirty="0"/>
              <a:t>Terminplanung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8482F5E2-F023-C243-D9E0-DD5CB95B12A6}"/>
              </a:ext>
            </a:extLst>
          </p:cNvPr>
          <p:cNvSpPr txBox="1">
            <a:spLocks/>
          </p:cNvSpPr>
          <p:nvPr/>
        </p:nvSpPr>
        <p:spPr>
          <a:xfrm>
            <a:off x="7915422" y="1825625"/>
            <a:ext cx="34383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800" b="1" dirty="0"/>
              <a:t>3. Teilnehmer finden</a:t>
            </a:r>
          </a:p>
          <a:p>
            <a:r>
              <a:rPr lang="de-DE" sz="1800" dirty="0"/>
              <a:t>Ziel: ca. 15 aktive Teilnehmer</a:t>
            </a:r>
          </a:p>
          <a:p>
            <a:r>
              <a:rPr lang="de-DE" sz="1800" dirty="0"/>
              <a:t>Teilnehmer aus Circle aus 2024 ansprechen</a:t>
            </a:r>
          </a:p>
          <a:p>
            <a:r>
              <a:rPr lang="de-DE" sz="1800" dirty="0"/>
              <a:t>Weitere Teilnehmer akquirieren</a:t>
            </a:r>
          </a:p>
          <a:p>
            <a:pPr lvl="1"/>
            <a:r>
              <a:rPr lang="de-DE" sz="1600" dirty="0"/>
              <a:t>Systematisch relevante Rollen aus allen relevanten Unternehmen ansprechen</a:t>
            </a:r>
          </a:p>
          <a:p>
            <a:r>
              <a:rPr lang="de-DE" sz="1800" dirty="0"/>
              <a:t>Vorstellung in der Allianz</a:t>
            </a:r>
          </a:p>
          <a:p>
            <a:r>
              <a:rPr lang="de-DE" sz="1800" dirty="0"/>
              <a:t>Circle auf LinkedIn bewerben</a:t>
            </a:r>
          </a:p>
        </p:txBody>
      </p:sp>
    </p:spTree>
    <p:extLst>
      <p:ext uri="{BB962C8B-B14F-4D97-AF65-F5344CB8AC3E}">
        <p14:creationId xmlns:p14="http://schemas.microsoft.com/office/powerpoint/2010/main" val="1093616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EF36B-453F-EF00-AA9E-A3CD25E71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4CC22-FBAE-9968-7EB9-1228B335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TODO</a:t>
            </a:r>
            <a:r>
              <a:rPr lang="de-DE" dirty="0"/>
              <a:t> </a:t>
            </a:r>
            <a:r>
              <a:rPr lang="de-DE" dirty="0" err="1"/>
              <a:t>Workstream</a:t>
            </a:r>
            <a:r>
              <a:rPr lang="de-DE" dirty="0"/>
              <a:t> 1: IOM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A8BF42-C841-19D6-A017-5896E9D56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/>
              <a:t>WS-Lead</a:t>
            </a:r>
          </a:p>
          <a:p>
            <a:r>
              <a:rPr lang="de-DE" dirty="0"/>
              <a:t>Wolfram, Arnd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Erster Termin</a:t>
            </a:r>
          </a:p>
          <a:p>
            <a:r>
              <a:rPr lang="de-DE" dirty="0"/>
              <a:t>9.7.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 err="1"/>
              <a:t>Todos</a:t>
            </a:r>
            <a:endParaRPr lang="de-DE" dirty="0"/>
          </a:p>
          <a:p>
            <a:r>
              <a:rPr lang="de-DE" dirty="0"/>
              <a:t>Jetzigen Stand analysieren</a:t>
            </a:r>
          </a:p>
          <a:p>
            <a:r>
              <a:rPr lang="de-DE" dirty="0"/>
              <a:t>Requirements identifizieren und strukturieren</a:t>
            </a:r>
          </a:p>
          <a:p>
            <a:r>
              <a:rPr lang="de-DE" dirty="0"/>
              <a:t>Modell ausprobieren und schauen, wie weit man kommt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110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0ECC9-9CFB-2B4A-E1BD-D1BDAFAC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79C90-CD6C-AF2A-D22C-970E96FF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TODO</a:t>
            </a:r>
            <a:r>
              <a:rPr lang="de-DE" dirty="0"/>
              <a:t> </a:t>
            </a:r>
            <a:r>
              <a:rPr lang="de-DE" dirty="0" err="1"/>
              <a:t>Workstream</a:t>
            </a:r>
            <a:r>
              <a:rPr lang="de-DE" dirty="0"/>
              <a:t> 2: Architektur-Muster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6CA8A7-14D6-7EB9-8391-189522C9F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/>
              <a:t>WS-Lead</a:t>
            </a:r>
          </a:p>
          <a:p>
            <a:r>
              <a:rPr lang="de-DE" dirty="0"/>
              <a:t>Dirk G</a:t>
            </a:r>
          </a:p>
          <a:p>
            <a:r>
              <a:rPr lang="de-DE" dirty="0"/>
              <a:t>Mitwirkung: Arnd, Wolfram, Dirk K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Erster Termin</a:t>
            </a:r>
          </a:p>
          <a:p>
            <a:r>
              <a:rPr lang="de-DE" dirty="0"/>
              <a:t>11.7.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 err="1"/>
              <a:t>Todos</a:t>
            </a:r>
            <a:endParaRPr lang="de-DE" dirty="0"/>
          </a:p>
          <a:p>
            <a:r>
              <a:rPr lang="de-DE" dirty="0"/>
              <a:t>Domain Story </a:t>
            </a:r>
            <a:r>
              <a:rPr lang="de-DE" dirty="0" err="1"/>
              <a:t>Telling</a:t>
            </a:r>
            <a:r>
              <a:rPr lang="de-DE" dirty="0"/>
              <a:t> / Visual </a:t>
            </a:r>
            <a:r>
              <a:rPr lang="de-DE" dirty="0" err="1"/>
              <a:t>Glossary</a:t>
            </a:r>
            <a:endParaRPr lang="de-DE" dirty="0"/>
          </a:p>
          <a:p>
            <a:r>
              <a:rPr lang="de-DE" dirty="0"/>
              <a:t>Informationsmodell</a:t>
            </a:r>
          </a:p>
          <a:p>
            <a:r>
              <a:rPr lang="de-DE" dirty="0"/>
              <a:t>Kontext / Scope</a:t>
            </a:r>
          </a:p>
        </p:txBody>
      </p:sp>
    </p:spTree>
    <p:extLst>
      <p:ext uri="{BB962C8B-B14F-4D97-AF65-F5344CB8AC3E}">
        <p14:creationId xmlns:p14="http://schemas.microsoft.com/office/powerpoint/2010/main" val="3086503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B34AC-BA2F-A722-5B96-991D3AD3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EEAE42-0855-4E8F-160B-8DD4AEB2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TODO</a:t>
            </a:r>
            <a:r>
              <a:rPr lang="de-DE" dirty="0"/>
              <a:t> </a:t>
            </a:r>
            <a:r>
              <a:rPr lang="de-DE" dirty="0" err="1"/>
              <a:t>Workstream</a:t>
            </a:r>
            <a:r>
              <a:rPr lang="de-DE" dirty="0"/>
              <a:t> 3: Leadership-Teams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2655C8-ACB4-21B2-16AB-A8F73EAD6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/>
              <a:t>WS-Lead</a:t>
            </a:r>
          </a:p>
          <a:p>
            <a:r>
              <a:rPr lang="de-DE" dirty="0"/>
              <a:t>Fabio, Jürgen</a:t>
            </a:r>
          </a:p>
          <a:p>
            <a:r>
              <a:rPr lang="de-DE" dirty="0"/>
              <a:t>Mitwirkende: Arnd, Dirk K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Erster Termin</a:t>
            </a:r>
          </a:p>
          <a:p>
            <a:r>
              <a:rPr lang="de-DE" dirty="0"/>
              <a:t>10.7.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 err="1"/>
              <a:t>Todos</a:t>
            </a:r>
            <a:endParaRPr lang="de-DE" dirty="0"/>
          </a:p>
          <a:p>
            <a:r>
              <a:rPr lang="de-DE" dirty="0"/>
              <a:t>Liste des Regelungsbedarfs</a:t>
            </a:r>
          </a:p>
          <a:p>
            <a:r>
              <a:rPr lang="de-DE" dirty="0" err="1"/>
              <a:t>Tayloringsbedarf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6367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482AA-0452-A280-03D1-E5D0440E5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B4AA4-A0CF-AEE1-7DAF-4C8303EE2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TODO</a:t>
            </a:r>
            <a:r>
              <a:rPr lang="de-DE" dirty="0"/>
              <a:t> Teilnehmer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8097E7-1B23-D8D7-7690-A8EC4F12D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Telefonat Dirk K und Arnd</a:t>
            </a:r>
          </a:p>
          <a:p>
            <a:r>
              <a:rPr lang="de-DE" dirty="0"/>
              <a:t>ASAP Einladung weiterer Teilnehmer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1337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F5E0D-9757-643B-9BD6-59AD9FCC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A4692-5AAB-54A6-AE7A-4856EF09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6858000"/>
          </a:xfrm>
          <a:solidFill>
            <a:srgbClr val="DCEBF8"/>
          </a:solidFill>
        </p:spPr>
        <p:txBody>
          <a:bodyPr/>
          <a:lstStyle/>
          <a:p>
            <a:pPr algn="ctr"/>
            <a:r>
              <a:rPr lang="de-DE" b="1" dirty="0"/>
              <a:t>Aktuelle Website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0238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ECCDB-A2DD-5EDC-2438-4DA68A7F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4E9E81-C34A-2D57-26C2-67FA77355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0475"/>
            <a:ext cx="4345745" cy="636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dirty="0"/>
              <a:t>https://</a:t>
            </a:r>
            <a:r>
              <a:rPr lang="de-DE" sz="1400" dirty="0" err="1"/>
              <a:t>enterprisetransformationcircle.com</a:t>
            </a:r>
            <a:r>
              <a:rPr lang="de-DE" sz="1400" dirty="0"/>
              <a:t>/</a:t>
            </a:r>
            <a:r>
              <a:rPr lang="de-DE" sz="1400" dirty="0" err="1"/>
              <a:t>circles</a:t>
            </a:r>
            <a:r>
              <a:rPr lang="de-DE" sz="1400" dirty="0"/>
              <a:t>/</a:t>
            </a:r>
          </a:p>
          <a:p>
            <a:endParaRPr lang="de-DE" sz="1400" dirty="0"/>
          </a:p>
          <a:p>
            <a:endParaRPr lang="de-DE" sz="1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670B73-BDDA-FD9E-7FDC-34764726A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4968"/>
            <a:ext cx="4345745" cy="29488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332B0A3-BDB5-B07F-A714-63DB159AECC8}"/>
              </a:ext>
            </a:extLst>
          </p:cNvPr>
          <p:cNvSpPr txBox="1">
            <a:spLocks/>
          </p:cNvSpPr>
          <p:nvPr/>
        </p:nvSpPr>
        <p:spPr>
          <a:xfrm>
            <a:off x="838200" y="1325252"/>
            <a:ext cx="5435991" cy="636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/>
              <a:t>Öffentliche Beschreibung des </a:t>
            </a:r>
            <a:r>
              <a:rPr lang="de-DE" sz="2400" b="1" dirty="0" err="1"/>
              <a:t>Circles</a:t>
            </a:r>
            <a:endParaRPr lang="de-DE" sz="2400" b="1" dirty="0"/>
          </a:p>
          <a:p>
            <a:endParaRPr lang="de-DE" sz="2400" b="1" dirty="0"/>
          </a:p>
          <a:p>
            <a:endParaRPr lang="de-DE" sz="2400" b="1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BBAF71E6-EC85-42AE-8EAD-C0CDBE6DB4CC}"/>
              </a:ext>
            </a:extLst>
          </p:cNvPr>
          <p:cNvSpPr txBox="1">
            <a:spLocks/>
          </p:cNvSpPr>
          <p:nvPr/>
        </p:nvSpPr>
        <p:spPr>
          <a:xfrm>
            <a:off x="6696314" y="5320475"/>
            <a:ext cx="4345745" cy="636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/>
              <a:t>https://</a:t>
            </a:r>
            <a:r>
              <a:rPr lang="de-DE" sz="1400" dirty="0" err="1"/>
              <a:t>enterprisetransformationcircle.com</a:t>
            </a:r>
            <a:r>
              <a:rPr lang="de-DE" sz="1400" dirty="0"/>
              <a:t>/sample-initiative-</a:t>
            </a:r>
            <a:r>
              <a:rPr lang="de-DE" sz="1400" dirty="0" err="1"/>
              <a:t>overview</a:t>
            </a:r>
            <a:r>
              <a:rPr lang="de-DE" sz="1400" dirty="0"/>
              <a:t>-model/</a:t>
            </a:r>
          </a:p>
          <a:p>
            <a:endParaRPr lang="de-DE" sz="1400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17EAE553-FA57-1E61-62F0-6A372FA617A9}"/>
              </a:ext>
            </a:extLst>
          </p:cNvPr>
          <p:cNvSpPr txBox="1">
            <a:spLocks/>
          </p:cNvSpPr>
          <p:nvPr/>
        </p:nvSpPr>
        <p:spPr>
          <a:xfrm>
            <a:off x="6696314" y="1325252"/>
            <a:ext cx="4630821" cy="636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/>
              <a:t>IOM-Beispiel</a:t>
            </a:r>
          </a:p>
          <a:p>
            <a:endParaRPr lang="de-DE" sz="2400" b="1" dirty="0"/>
          </a:p>
          <a:p>
            <a:endParaRPr lang="de-DE" sz="2400" b="1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A995306-C824-2138-5D45-EC68869B0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314" y="2244968"/>
            <a:ext cx="4630821" cy="294889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3414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5C720-FC64-0EB7-FD00-C2831BFA6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78CDE-AA57-F1B6-4052-CA4D0E0E1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6858000"/>
          </a:xfrm>
          <a:solidFill>
            <a:srgbClr val="DCEBF8"/>
          </a:solidFill>
        </p:spPr>
        <p:txBody>
          <a:bodyPr/>
          <a:lstStyle/>
          <a:p>
            <a:pPr algn="ctr"/>
            <a:r>
              <a:rPr lang="de-DE" b="1" dirty="0"/>
              <a:t>Absprache Dirk G / Dirk K</a:t>
            </a:r>
            <a:br>
              <a:rPr lang="de-DE" b="1" dirty="0"/>
            </a:br>
            <a:r>
              <a:rPr lang="de-DE" b="1" dirty="0"/>
              <a:t>zu Architekturmustern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119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0286B-F9A8-6469-FA2C-DF823D248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6EDC0-E3EC-5838-51DE-2D473631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Überblick FiDA-Architektur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2DB4A62-C75D-7718-02B6-E684CE30656A}"/>
              </a:ext>
            </a:extLst>
          </p:cNvPr>
          <p:cNvGrpSpPr/>
          <p:nvPr/>
        </p:nvGrpSpPr>
        <p:grpSpPr>
          <a:xfrm>
            <a:off x="1028721" y="1172931"/>
            <a:ext cx="9659994" cy="5002306"/>
            <a:chOff x="1028721" y="1172931"/>
            <a:chExt cx="9659994" cy="500230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7114B3EC-0175-B548-3872-B3660330719C}"/>
                </a:ext>
              </a:extLst>
            </p:cNvPr>
            <p:cNvSpPr/>
            <p:nvPr/>
          </p:nvSpPr>
          <p:spPr>
            <a:xfrm>
              <a:off x="3249291" y="1172931"/>
              <a:ext cx="456392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1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9CED20AE-D7E3-D734-F4B0-4CF841B4E8F1}"/>
                </a:ext>
              </a:extLst>
            </p:cNvPr>
            <p:cNvSpPr/>
            <p:nvPr/>
          </p:nvSpPr>
          <p:spPr>
            <a:xfrm>
              <a:off x="9477556" y="1172931"/>
              <a:ext cx="121115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2</a:t>
              </a:r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55836587-4083-A555-EFCC-513D0536065F}"/>
                </a:ext>
              </a:extLst>
            </p:cNvPr>
            <p:cNvGrpSpPr/>
            <p:nvPr/>
          </p:nvGrpSpPr>
          <p:grpSpPr>
            <a:xfrm>
              <a:off x="1223799" y="3151946"/>
              <a:ext cx="225333" cy="533945"/>
              <a:chOff x="1381794" y="3252158"/>
              <a:chExt cx="371329" cy="8798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529C64D-5EC7-AFE2-07BB-BDC0C84B58C9}"/>
                  </a:ext>
                </a:extLst>
              </p:cNvPr>
              <p:cNvSpPr/>
              <p:nvPr/>
            </p:nvSpPr>
            <p:spPr>
              <a:xfrm>
                <a:off x="1459825" y="3252158"/>
                <a:ext cx="215661" cy="2156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12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Gerade Verbindung 7">
                <a:extLst>
                  <a:ext uri="{FF2B5EF4-FFF2-40B4-BE49-F238E27FC236}">
                    <a16:creationId xmlns:a16="http://schemas.microsoft.com/office/drawing/2014/main" id="{CCEE5E50-AB12-9954-81B1-453EFC97CD1F}"/>
                  </a:ext>
                </a:extLst>
              </p:cNvPr>
              <p:cNvCxnSpPr>
                <a:cxnSpLocks/>
                <a:stCxn id="7" idx="4"/>
              </p:cNvCxnSpPr>
              <p:nvPr/>
            </p:nvCxnSpPr>
            <p:spPr>
              <a:xfrm>
                <a:off x="1567656" y="3467819"/>
                <a:ext cx="0" cy="345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 Verbindung 8">
                <a:extLst>
                  <a:ext uri="{FF2B5EF4-FFF2-40B4-BE49-F238E27FC236}">
                    <a16:creationId xmlns:a16="http://schemas.microsoft.com/office/drawing/2014/main" id="{9F926D87-8352-44B0-96D2-22345CB0EF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7655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>
                <a:extLst>
                  <a:ext uri="{FF2B5EF4-FFF2-40B4-BE49-F238E27FC236}">
                    <a16:creationId xmlns:a16="http://schemas.microsoft.com/office/drawing/2014/main" id="{2C4F1250-CF59-B5FD-433D-7804DDCB30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1794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 Verbindung 10">
                <a:extLst>
                  <a:ext uri="{FF2B5EF4-FFF2-40B4-BE49-F238E27FC236}">
                    <a16:creationId xmlns:a16="http://schemas.microsoft.com/office/drawing/2014/main" id="{6A6FA79F-8659-1131-80F6-A4B0C51246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74528" y="3554082"/>
                <a:ext cx="185862" cy="1035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7BB5163-A8B2-25AF-DDF1-8DF4439E3D07}"/>
                </a:ext>
              </a:extLst>
            </p:cNvPr>
            <p:cNvSpPr/>
            <p:nvPr/>
          </p:nvSpPr>
          <p:spPr>
            <a:xfrm>
              <a:off x="7197969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Externes FiDA API</a:t>
              </a: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47D2F53A-43E8-4E21-6AF4-C82DD128BE30}"/>
                </a:ext>
              </a:extLst>
            </p:cNvPr>
            <p:cNvGrpSpPr/>
            <p:nvPr/>
          </p:nvGrpSpPr>
          <p:grpSpPr>
            <a:xfrm>
              <a:off x="4142020" y="5026401"/>
              <a:ext cx="517444" cy="422694"/>
              <a:chOff x="2714298" y="4520242"/>
              <a:chExt cx="517444" cy="422694"/>
            </a:xfrm>
          </p:grpSpPr>
          <p:sp>
            <p:nvSpPr>
              <p:cNvPr id="14" name="Zylinder 13">
                <a:extLst>
                  <a:ext uri="{FF2B5EF4-FFF2-40B4-BE49-F238E27FC236}">
                    <a16:creationId xmlns:a16="http://schemas.microsoft.com/office/drawing/2014/main" id="{24E6BEE6-F0AA-7981-5013-E97E89DE89ED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5BF0EF37-513E-AB67-5477-94B56A9C81FC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1</a:t>
                </a:r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57321510-EEE2-B31E-1BE7-3F7249E44C36}"/>
                </a:ext>
              </a:extLst>
            </p:cNvPr>
            <p:cNvGrpSpPr/>
            <p:nvPr/>
          </p:nvGrpSpPr>
          <p:grpSpPr>
            <a:xfrm>
              <a:off x="6559842" y="5026401"/>
              <a:ext cx="517444" cy="422694"/>
              <a:chOff x="3813017" y="4520242"/>
              <a:chExt cx="517444" cy="422694"/>
            </a:xfrm>
          </p:grpSpPr>
          <p:sp>
            <p:nvSpPr>
              <p:cNvPr id="17" name="Zylinder 16">
                <a:extLst>
                  <a:ext uri="{FF2B5EF4-FFF2-40B4-BE49-F238E27FC236}">
                    <a16:creationId xmlns:a16="http://schemas.microsoft.com/office/drawing/2014/main" id="{84CC435E-5399-D21D-24A5-7334DBB31566}"/>
                  </a:ext>
                </a:extLst>
              </p:cNvPr>
              <p:cNvSpPr/>
              <p:nvPr/>
            </p:nvSpPr>
            <p:spPr>
              <a:xfrm>
                <a:off x="3813017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507424DC-A2CF-E88A-D463-59509AD9E84B}"/>
                  </a:ext>
                </a:extLst>
              </p:cNvPr>
              <p:cNvSpPr txBox="1"/>
              <p:nvPr/>
            </p:nvSpPr>
            <p:spPr>
              <a:xfrm>
                <a:off x="3813018" y="4665937"/>
                <a:ext cx="5174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noProof="1"/>
                  <a:t>Silo n</a:t>
                </a:r>
              </a:p>
            </p:txBody>
          </p: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A62A1096-CBCB-8CC5-C1A1-C862E4E54136}"/>
                </a:ext>
              </a:extLst>
            </p:cNvPr>
            <p:cNvSpPr/>
            <p:nvPr/>
          </p:nvSpPr>
          <p:spPr>
            <a:xfrm>
              <a:off x="9479956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E4657387-1051-8E59-8F30-85233D58208C}"/>
                </a:ext>
              </a:extLst>
            </p:cNvPr>
            <p:cNvSpPr txBox="1"/>
            <p:nvPr/>
          </p:nvSpPr>
          <p:spPr>
            <a:xfrm>
              <a:off x="9477557" y="3242001"/>
              <a:ext cx="6152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Externes FiDA API</a:t>
              </a:r>
            </a:p>
          </p:txBody>
        </p:sp>
        <p:sp>
          <p:nvSpPr>
            <p:cNvPr id="21" name="Pfeil nach links und rechts 20">
              <a:extLst>
                <a:ext uri="{FF2B5EF4-FFF2-40B4-BE49-F238E27FC236}">
                  <a16:creationId xmlns:a16="http://schemas.microsoft.com/office/drawing/2014/main" id="{B39D6F63-55AA-900D-9E35-460EF2F9D217}"/>
                </a:ext>
              </a:extLst>
            </p:cNvPr>
            <p:cNvSpPr/>
            <p:nvPr/>
          </p:nvSpPr>
          <p:spPr>
            <a:xfrm>
              <a:off x="7815620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F407AE56-6794-1B23-92A6-3E809E95A10A}"/>
                </a:ext>
              </a:extLst>
            </p:cNvPr>
            <p:cNvSpPr txBox="1"/>
            <p:nvPr/>
          </p:nvSpPr>
          <p:spPr>
            <a:xfrm>
              <a:off x="3477505" y="1576598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Präferenzen des Kunden</a:t>
              </a:r>
            </a:p>
          </p:txBody>
        </p:sp>
        <p:sp>
          <p:nvSpPr>
            <p:cNvPr id="23" name="Pfeil nach links und rechts 22">
              <a:extLst>
                <a:ext uri="{FF2B5EF4-FFF2-40B4-BE49-F238E27FC236}">
                  <a16:creationId xmlns:a16="http://schemas.microsoft.com/office/drawing/2014/main" id="{E432AF62-74BA-7444-998A-7D157A79742C}"/>
                </a:ext>
              </a:extLst>
            </p:cNvPr>
            <p:cNvSpPr/>
            <p:nvPr/>
          </p:nvSpPr>
          <p:spPr>
            <a:xfrm>
              <a:off x="1570613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E52A9502-58BA-48DD-B72A-0B3A78F5F567}"/>
                </a:ext>
              </a:extLst>
            </p:cNvPr>
            <p:cNvSpPr txBox="1"/>
            <p:nvPr/>
          </p:nvSpPr>
          <p:spPr>
            <a:xfrm>
              <a:off x="1028721" y="3903599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Kunde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543A3305-C75E-D235-DFEA-E3E616A40205}"/>
                </a:ext>
              </a:extLst>
            </p:cNvPr>
            <p:cNvSpPr txBox="1"/>
            <p:nvPr/>
          </p:nvSpPr>
          <p:spPr>
            <a:xfrm>
              <a:off x="4860942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Metadaten für die Kundendaten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F681BF01-185B-4626-FFCA-84B63516F84E}"/>
                </a:ext>
              </a:extLst>
            </p:cNvPr>
            <p:cNvSpPr/>
            <p:nvPr/>
          </p:nvSpPr>
          <p:spPr>
            <a:xfrm>
              <a:off x="3246891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Portal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CE61D873-D67A-BD9A-A3B0-BF34AC3A5431}"/>
                </a:ext>
              </a:extLst>
            </p:cNvPr>
            <p:cNvSpPr/>
            <p:nvPr/>
          </p:nvSpPr>
          <p:spPr>
            <a:xfrm>
              <a:off x="4099010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5B5C10A6-8026-7AB0-D9E1-1BA15D1BF7B2}"/>
                </a:ext>
              </a:extLst>
            </p:cNvPr>
            <p:cNvSpPr/>
            <p:nvPr/>
          </p:nvSpPr>
          <p:spPr>
            <a:xfrm>
              <a:off x="649100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955F3DA5-01B4-1583-34EC-6430818D6A05}"/>
                </a:ext>
              </a:extLst>
            </p:cNvPr>
            <p:cNvSpPr txBox="1"/>
            <p:nvPr/>
          </p:nvSpPr>
          <p:spPr>
            <a:xfrm>
              <a:off x="5786122" y="5106943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…</a:t>
              </a: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7E1EDE49-87AA-CC9E-5C02-1331B5226C21}"/>
                </a:ext>
              </a:extLst>
            </p:cNvPr>
            <p:cNvGrpSpPr/>
            <p:nvPr/>
          </p:nvGrpSpPr>
          <p:grpSpPr>
            <a:xfrm>
              <a:off x="5110209" y="5026401"/>
              <a:ext cx="517444" cy="422694"/>
              <a:chOff x="2714298" y="4520242"/>
              <a:chExt cx="517444" cy="422694"/>
            </a:xfrm>
          </p:grpSpPr>
          <p:sp>
            <p:nvSpPr>
              <p:cNvPr id="31" name="Zylinder 30">
                <a:extLst>
                  <a:ext uri="{FF2B5EF4-FFF2-40B4-BE49-F238E27FC236}">
                    <a16:creationId xmlns:a16="http://schemas.microsoft.com/office/drawing/2014/main" id="{64F15CCB-39B6-AC5B-3D6D-BCE2F248FA8F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463012C0-1851-C50D-1BFB-F8F9B0F0571A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2</a:t>
                </a:r>
              </a:p>
            </p:txBody>
          </p:sp>
        </p:grp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04CD8047-4AB6-C78A-D23C-F1DEC0564CC6}"/>
                </a:ext>
              </a:extLst>
            </p:cNvPr>
            <p:cNvSpPr/>
            <p:nvPr/>
          </p:nvSpPr>
          <p:spPr>
            <a:xfrm>
              <a:off x="506719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F8ACE2A9-A198-C5D2-91EA-9E56776F437E}"/>
                </a:ext>
              </a:extLst>
            </p:cNvPr>
            <p:cNvSpPr txBox="1"/>
            <p:nvPr/>
          </p:nvSpPr>
          <p:spPr>
            <a:xfrm>
              <a:off x="6244379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IAM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C77849D6-3234-D46C-734C-01B1740CF45C}"/>
                </a:ext>
              </a:extLst>
            </p:cNvPr>
            <p:cNvSpPr/>
            <p:nvPr/>
          </p:nvSpPr>
          <p:spPr>
            <a:xfrm>
              <a:off x="4142021" y="3134171"/>
              <a:ext cx="2792180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Middleware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361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8AAFC-4BA6-8EBD-57EF-B3E174FE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43E59-1E84-938E-9E16-358C00DCA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Überblick FiDA-Architektur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38A66C5-5654-4303-EB42-5F5FAFAD3402}"/>
              </a:ext>
            </a:extLst>
          </p:cNvPr>
          <p:cNvSpPr/>
          <p:nvPr/>
        </p:nvSpPr>
        <p:spPr>
          <a:xfrm>
            <a:off x="3249291" y="1172931"/>
            <a:ext cx="456392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1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D5904DB-7A96-C9A4-80CB-83CB4CC9C3B6}"/>
              </a:ext>
            </a:extLst>
          </p:cNvPr>
          <p:cNvSpPr/>
          <p:nvPr/>
        </p:nvSpPr>
        <p:spPr>
          <a:xfrm>
            <a:off x="9477556" y="1172931"/>
            <a:ext cx="121115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2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19CC9F7F-ACC3-226E-0A5B-4B76F331AD17}"/>
              </a:ext>
            </a:extLst>
          </p:cNvPr>
          <p:cNvGrpSpPr/>
          <p:nvPr/>
        </p:nvGrpSpPr>
        <p:grpSpPr>
          <a:xfrm>
            <a:off x="1223799" y="3151946"/>
            <a:ext cx="225333" cy="533945"/>
            <a:chOff x="1381794" y="3252158"/>
            <a:chExt cx="371329" cy="87989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22B0DDC-75EB-45B2-C687-3468CA6986D2}"/>
                </a:ext>
              </a:extLst>
            </p:cNvPr>
            <p:cNvSpPr/>
            <p:nvPr/>
          </p:nvSpPr>
          <p:spPr>
            <a:xfrm>
              <a:off x="1459825" y="3252158"/>
              <a:ext cx="215661" cy="2156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200">
                <a:solidFill>
                  <a:schemeClr val="tx1"/>
                </a:solidFill>
              </a:endParaRPr>
            </a:p>
          </p:txBody>
        </p:sp>
        <p:cxnSp>
          <p:nvCxnSpPr>
            <p:cNvPr id="8" name="Gerade Verbindung 7">
              <a:extLst>
                <a:ext uri="{FF2B5EF4-FFF2-40B4-BE49-F238E27FC236}">
                  <a16:creationId xmlns:a16="http://schemas.microsoft.com/office/drawing/2014/main" id="{99360AB4-4E6A-3344-5226-30963B9E2645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1567656" y="3467819"/>
              <a:ext cx="0" cy="345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>
              <a:extLst>
                <a:ext uri="{FF2B5EF4-FFF2-40B4-BE49-F238E27FC236}">
                  <a16:creationId xmlns:a16="http://schemas.microsoft.com/office/drawing/2014/main" id="{D648692F-A2AF-5134-72C2-D7E16ED9CC14}"/>
                </a:ext>
              </a:extLst>
            </p:cNvPr>
            <p:cNvCxnSpPr>
              <a:cxnSpLocks/>
            </p:cNvCxnSpPr>
            <p:nvPr/>
          </p:nvCxnSpPr>
          <p:spPr>
            <a:xfrm>
              <a:off x="1567655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>
              <a:extLst>
                <a:ext uri="{FF2B5EF4-FFF2-40B4-BE49-F238E27FC236}">
                  <a16:creationId xmlns:a16="http://schemas.microsoft.com/office/drawing/2014/main" id="{F0DE260D-C3B8-1008-0F2D-C315BB08A6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1794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>
              <a:extLst>
                <a:ext uri="{FF2B5EF4-FFF2-40B4-BE49-F238E27FC236}">
                  <a16:creationId xmlns:a16="http://schemas.microsoft.com/office/drawing/2014/main" id="{EF84C553-C9CB-D3C2-E65F-4049FC9D1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528" y="3554082"/>
              <a:ext cx="185862" cy="1035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A24F6823-1EA1-AA08-2E9B-61B0ED83DD22}"/>
              </a:ext>
            </a:extLst>
          </p:cNvPr>
          <p:cNvSpPr/>
          <p:nvPr/>
        </p:nvSpPr>
        <p:spPr>
          <a:xfrm>
            <a:off x="7197969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Externes FiDA API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CB14628-66DA-9381-7F60-F5739EE73F47}"/>
              </a:ext>
            </a:extLst>
          </p:cNvPr>
          <p:cNvGrpSpPr/>
          <p:nvPr/>
        </p:nvGrpSpPr>
        <p:grpSpPr>
          <a:xfrm>
            <a:off x="4142020" y="5026401"/>
            <a:ext cx="517444" cy="422694"/>
            <a:chOff x="2714298" y="4520242"/>
            <a:chExt cx="517444" cy="422694"/>
          </a:xfrm>
        </p:grpSpPr>
        <p:sp>
          <p:nvSpPr>
            <p:cNvPr id="14" name="Zylinder 13">
              <a:extLst>
                <a:ext uri="{FF2B5EF4-FFF2-40B4-BE49-F238E27FC236}">
                  <a16:creationId xmlns:a16="http://schemas.microsoft.com/office/drawing/2014/main" id="{30DE3545-2732-C80C-E728-9A198884559E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60DE417A-C1D9-C256-69B3-AB8444E491F5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1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9551C067-25D7-508C-981F-2F2B87038DB1}"/>
              </a:ext>
            </a:extLst>
          </p:cNvPr>
          <p:cNvGrpSpPr/>
          <p:nvPr/>
        </p:nvGrpSpPr>
        <p:grpSpPr>
          <a:xfrm>
            <a:off x="6559842" y="5026401"/>
            <a:ext cx="517444" cy="422694"/>
            <a:chOff x="3813017" y="4520242"/>
            <a:chExt cx="517444" cy="422694"/>
          </a:xfrm>
        </p:grpSpPr>
        <p:sp>
          <p:nvSpPr>
            <p:cNvPr id="17" name="Zylinder 16">
              <a:extLst>
                <a:ext uri="{FF2B5EF4-FFF2-40B4-BE49-F238E27FC236}">
                  <a16:creationId xmlns:a16="http://schemas.microsoft.com/office/drawing/2014/main" id="{3D05F8AC-7420-410A-3258-3A5B663E019F}"/>
                </a:ext>
              </a:extLst>
            </p:cNvPr>
            <p:cNvSpPr/>
            <p:nvPr/>
          </p:nvSpPr>
          <p:spPr>
            <a:xfrm>
              <a:off x="3813017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07B0D33-BCB5-2B1B-63C1-A16608DFD9B9}"/>
                </a:ext>
              </a:extLst>
            </p:cNvPr>
            <p:cNvSpPr txBox="1"/>
            <p:nvPr/>
          </p:nvSpPr>
          <p:spPr>
            <a:xfrm>
              <a:off x="3813018" y="4665937"/>
              <a:ext cx="5174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noProof="1"/>
                <a:t>Silo n</a:t>
              </a:r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A3B7AD4B-6789-7FAE-BA90-CE1A84E14505}"/>
              </a:ext>
            </a:extLst>
          </p:cNvPr>
          <p:cNvSpPr/>
          <p:nvPr/>
        </p:nvSpPr>
        <p:spPr>
          <a:xfrm>
            <a:off x="9479956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0545ACF-D4C7-CB50-4A11-B6E9C92D43B4}"/>
              </a:ext>
            </a:extLst>
          </p:cNvPr>
          <p:cNvSpPr txBox="1"/>
          <p:nvPr/>
        </p:nvSpPr>
        <p:spPr>
          <a:xfrm>
            <a:off x="9477557" y="3242001"/>
            <a:ext cx="6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Externes FiDA API</a:t>
            </a:r>
          </a:p>
        </p:txBody>
      </p:sp>
      <p:sp>
        <p:nvSpPr>
          <p:cNvPr id="21" name="Pfeil nach links und rechts 20">
            <a:extLst>
              <a:ext uri="{FF2B5EF4-FFF2-40B4-BE49-F238E27FC236}">
                <a16:creationId xmlns:a16="http://schemas.microsoft.com/office/drawing/2014/main" id="{18826ED3-3F49-FC91-7240-491A5A51F078}"/>
              </a:ext>
            </a:extLst>
          </p:cNvPr>
          <p:cNvSpPr/>
          <p:nvPr/>
        </p:nvSpPr>
        <p:spPr>
          <a:xfrm>
            <a:off x="7815620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87D966F-DE17-CAD1-5C76-A83EED890367}"/>
              </a:ext>
            </a:extLst>
          </p:cNvPr>
          <p:cNvSpPr txBox="1"/>
          <p:nvPr/>
        </p:nvSpPr>
        <p:spPr>
          <a:xfrm>
            <a:off x="3477505" y="1576598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Präferenzen des Kunden</a:t>
            </a:r>
          </a:p>
        </p:txBody>
      </p:sp>
      <p:sp>
        <p:nvSpPr>
          <p:cNvPr id="23" name="Pfeil nach links und rechts 22">
            <a:extLst>
              <a:ext uri="{FF2B5EF4-FFF2-40B4-BE49-F238E27FC236}">
                <a16:creationId xmlns:a16="http://schemas.microsoft.com/office/drawing/2014/main" id="{1FA00FE0-1844-DF11-5760-24DF843EE2E3}"/>
              </a:ext>
            </a:extLst>
          </p:cNvPr>
          <p:cNvSpPr/>
          <p:nvPr/>
        </p:nvSpPr>
        <p:spPr>
          <a:xfrm>
            <a:off x="1570613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54E9AF9-EC36-C6F1-BBC1-E3268C9200B5}"/>
              </a:ext>
            </a:extLst>
          </p:cNvPr>
          <p:cNvSpPr txBox="1"/>
          <p:nvPr/>
        </p:nvSpPr>
        <p:spPr>
          <a:xfrm>
            <a:off x="1028721" y="3903599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Kunde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FB12888-DCD9-9F91-73FE-2CA271525097}"/>
              </a:ext>
            </a:extLst>
          </p:cNvPr>
          <p:cNvSpPr/>
          <p:nvPr/>
        </p:nvSpPr>
        <p:spPr>
          <a:xfrm>
            <a:off x="3246891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Portal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BAE72C8A-ED47-7BFA-E1A6-BA91EE3B8A71}"/>
              </a:ext>
            </a:extLst>
          </p:cNvPr>
          <p:cNvSpPr/>
          <p:nvPr/>
        </p:nvSpPr>
        <p:spPr>
          <a:xfrm>
            <a:off x="4099010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D355442-C06D-AB44-C32E-3073D06F008C}"/>
              </a:ext>
            </a:extLst>
          </p:cNvPr>
          <p:cNvSpPr/>
          <p:nvPr/>
        </p:nvSpPr>
        <p:spPr>
          <a:xfrm>
            <a:off x="649100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E1AC76E-5D2C-DD1E-64B3-7BF1DE936B38}"/>
              </a:ext>
            </a:extLst>
          </p:cNvPr>
          <p:cNvSpPr txBox="1"/>
          <p:nvPr/>
        </p:nvSpPr>
        <p:spPr>
          <a:xfrm>
            <a:off x="5786122" y="5106943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…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C06002B7-C9D0-5ADD-17CD-CE69B28DE7C3}"/>
              </a:ext>
            </a:extLst>
          </p:cNvPr>
          <p:cNvGrpSpPr/>
          <p:nvPr/>
        </p:nvGrpSpPr>
        <p:grpSpPr>
          <a:xfrm>
            <a:off x="5110209" y="5026401"/>
            <a:ext cx="517444" cy="422694"/>
            <a:chOff x="2714298" y="4520242"/>
            <a:chExt cx="517444" cy="422694"/>
          </a:xfrm>
        </p:grpSpPr>
        <p:sp>
          <p:nvSpPr>
            <p:cNvPr id="31" name="Zylinder 30">
              <a:extLst>
                <a:ext uri="{FF2B5EF4-FFF2-40B4-BE49-F238E27FC236}">
                  <a16:creationId xmlns:a16="http://schemas.microsoft.com/office/drawing/2014/main" id="{6A6657DF-1FB0-3AB5-108F-576F7F462FF0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D0922634-5865-ED4E-7896-FD4411D71C9D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2</a:t>
              </a: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FE85E0B7-767D-037F-A325-864D55FE2BAD}"/>
              </a:ext>
            </a:extLst>
          </p:cNvPr>
          <p:cNvSpPr/>
          <p:nvPr/>
        </p:nvSpPr>
        <p:spPr>
          <a:xfrm>
            <a:off x="506719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0BB77FA-E2B5-D061-F73C-BC1432EC5AA8}"/>
              </a:ext>
            </a:extLst>
          </p:cNvPr>
          <p:cNvSpPr txBox="1"/>
          <p:nvPr/>
        </p:nvSpPr>
        <p:spPr>
          <a:xfrm>
            <a:off x="6244379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IAM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1AAE7C2-477F-FD01-552C-B5202C6577A4}"/>
              </a:ext>
            </a:extLst>
          </p:cNvPr>
          <p:cNvSpPr/>
          <p:nvPr/>
        </p:nvSpPr>
        <p:spPr>
          <a:xfrm>
            <a:off x="4142021" y="3134171"/>
            <a:ext cx="2792180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Middleware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9E96470-35AE-5E04-2BD0-6CF803E49D66}"/>
              </a:ext>
            </a:extLst>
          </p:cNvPr>
          <p:cNvSpPr/>
          <p:nvPr/>
        </p:nvSpPr>
        <p:spPr>
          <a:xfrm>
            <a:off x="816429" y="996043"/>
            <a:ext cx="10515599" cy="5372100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48A3988-B9B2-2D99-2D6E-DD63C35E9A4E}"/>
              </a:ext>
            </a:extLst>
          </p:cNvPr>
          <p:cNvSpPr txBox="1"/>
          <p:nvPr/>
        </p:nvSpPr>
        <p:spPr>
          <a:xfrm>
            <a:off x="4860942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Metadaten für die Kundendaten</a:t>
            </a:r>
          </a:p>
        </p:txBody>
      </p:sp>
      <p:sp>
        <p:nvSpPr>
          <p:cNvPr id="36" name="Rechteckige Legende 35">
            <a:extLst>
              <a:ext uri="{FF2B5EF4-FFF2-40B4-BE49-F238E27FC236}">
                <a16:creationId xmlns:a16="http://schemas.microsoft.com/office/drawing/2014/main" id="{B1BF3915-5127-C6B0-8037-F93907C9A85F}"/>
              </a:ext>
            </a:extLst>
          </p:cNvPr>
          <p:cNvSpPr/>
          <p:nvPr/>
        </p:nvSpPr>
        <p:spPr>
          <a:xfrm>
            <a:off x="1028721" y="2726871"/>
            <a:ext cx="4081488" cy="1915987"/>
          </a:xfrm>
          <a:prstGeom prst="wedgeRectCallout">
            <a:avLst>
              <a:gd name="adj1" fmla="val 45094"/>
              <a:gd name="adj2" fmla="val -79478"/>
            </a:avLst>
          </a:prstGeom>
          <a:solidFill>
            <a:srgbClr val="FEF6F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Welche Pakettypen für Kundendaten gibt es? Z.B.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Kundenstammsatz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Adresse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Bankverbindung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Vertrag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Versichertes Risiko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Versichertes Objekt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Welche Quellen gibt es für welchen Pakettyp?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Wie ist das Zugriffsverfahren pro Quelle und Pakettyp?</a:t>
            </a:r>
          </a:p>
          <a:p>
            <a:pPr marL="285750" indent="-285750">
              <a:buFontTx/>
              <a:buChar char="-"/>
            </a:pPr>
            <a:endParaRPr lang="de-DE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16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0D10B-68C1-E85D-67E4-5FE88D3CD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90F26-0365-764C-61C1-338DEFF0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Überblick FiDA-Architektur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0D770CC-0534-E3A5-7302-B5A3212A1B71}"/>
              </a:ext>
            </a:extLst>
          </p:cNvPr>
          <p:cNvSpPr/>
          <p:nvPr/>
        </p:nvSpPr>
        <p:spPr>
          <a:xfrm>
            <a:off x="3249291" y="1172931"/>
            <a:ext cx="456392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1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216764D-0060-FD53-7814-0DB301F21CCA}"/>
              </a:ext>
            </a:extLst>
          </p:cNvPr>
          <p:cNvSpPr/>
          <p:nvPr/>
        </p:nvSpPr>
        <p:spPr>
          <a:xfrm>
            <a:off x="9477556" y="1172931"/>
            <a:ext cx="121115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2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B5587AE-E231-BFF0-3E34-C82EC55FC8E8}"/>
              </a:ext>
            </a:extLst>
          </p:cNvPr>
          <p:cNvGrpSpPr/>
          <p:nvPr/>
        </p:nvGrpSpPr>
        <p:grpSpPr>
          <a:xfrm>
            <a:off x="1223799" y="3151946"/>
            <a:ext cx="225333" cy="533945"/>
            <a:chOff x="1381794" y="3252158"/>
            <a:chExt cx="371329" cy="87989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C4C9387-A7F5-283A-1FE5-A8B395D63BF5}"/>
                </a:ext>
              </a:extLst>
            </p:cNvPr>
            <p:cNvSpPr/>
            <p:nvPr/>
          </p:nvSpPr>
          <p:spPr>
            <a:xfrm>
              <a:off x="1459825" y="3252158"/>
              <a:ext cx="215661" cy="2156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200">
                <a:solidFill>
                  <a:schemeClr val="tx1"/>
                </a:solidFill>
              </a:endParaRPr>
            </a:p>
          </p:txBody>
        </p:sp>
        <p:cxnSp>
          <p:nvCxnSpPr>
            <p:cNvPr id="8" name="Gerade Verbindung 7">
              <a:extLst>
                <a:ext uri="{FF2B5EF4-FFF2-40B4-BE49-F238E27FC236}">
                  <a16:creationId xmlns:a16="http://schemas.microsoft.com/office/drawing/2014/main" id="{05CC6096-06F9-E25C-BAC9-6536B92F0F6D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1567656" y="3467819"/>
              <a:ext cx="0" cy="345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>
              <a:extLst>
                <a:ext uri="{FF2B5EF4-FFF2-40B4-BE49-F238E27FC236}">
                  <a16:creationId xmlns:a16="http://schemas.microsoft.com/office/drawing/2014/main" id="{256B7764-FC9C-A0A1-73B9-71B9EF57C193}"/>
                </a:ext>
              </a:extLst>
            </p:cNvPr>
            <p:cNvCxnSpPr>
              <a:cxnSpLocks/>
            </p:cNvCxnSpPr>
            <p:nvPr/>
          </p:nvCxnSpPr>
          <p:spPr>
            <a:xfrm>
              <a:off x="1567655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>
              <a:extLst>
                <a:ext uri="{FF2B5EF4-FFF2-40B4-BE49-F238E27FC236}">
                  <a16:creationId xmlns:a16="http://schemas.microsoft.com/office/drawing/2014/main" id="{1DB96036-FB99-136B-D654-7F89AD82B6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1794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>
              <a:extLst>
                <a:ext uri="{FF2B5EF4-FFF2-40B4-BE49-F238E27FC236}">
                  <a16:creationId xmlns:a16="http://schemas.microsoft.com/office/drawing/2014/main" id="{288C774A-E18C-D99B-3E9C-90BB9FFDC2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528" y="3554082"/>
              <a:ext cx="185862" cy="1035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99AF318F-EFD0-E8CA-A06B-BF33488C325D}"/>
              </a:ext>
            </a:extLst>
          </p:cNvPr>
          <p:cNvSpPr/>
          <p:nvPr/>
        </p:nvSpPr>
        <p:spPr>
          <a:xfrm>
            <a:off x="7197969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Externes FiDA API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9672C7DE-F094-80B6-EB67-DDAA30960341}"/>
              </a:ext>
            </a:extLst>
          </p:cNvPr>
          <p:cNvGrpSpPr/>
          <p:nvPr/>
        </p:nvGrpSpPr>
        <p:grpSpPr>
          <a:xfrm>
            <a:off x="4142020" y="5026401"/>
            <a:ext cx="517444" cy="422694"/>
            <a:chOff x="2714298" y="4520242"/>
            <a:chExt cx="517444" cy="422694"/>
          </a:xfrm>
        </p:grpSpPr>
        <p:sp>
          <p:nvSpPr>
            <p:cNvPr id="14" name="Zylinder 13">
              <a:extLst>
                <a:ext uri="{FF2B5EF4-FFF2-40B4-BE49-F238E27FC236}">
                  <a16:creationId xmlns:a16="http://schemas.microsoft.com/office/drawing/2014/main" id="{60C7FA21-93C1-1D9A-1388-6CA6BF5EC105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E029FD14-6DE7-A80E-0056-CCE1FDC986FC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1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AED2164-FC66-6E54-F8AF-4AEBA4FE5E39}"/>
              </a:ext>
            </a:extLst>
          </p:cNvPr>
          <p:cNvGrpSpPr/>
          <p:nvPr/>
        </p:nvGrpSpPr>
        <p:grpSpPr>
          <a:xfrm>
            <a:off x="6559842" y="5026401"/>
            <a:ext cx="517444" cy="422694"/>
            <a:chOff x="3813017" y="4520242"/>
            <a:chExt cx="517444" cy="422694"/>
          </a:xfrm>
        </p:grpSpPr>
        <p:sp>
          <p:nvSpPr>
            <p:cNvPr id="17" name="Zylinder 16">
              <a:extLst>
                <a:ext uri="{FF2B5EF4-FFF2-40B4-BE49-F238E27FC236}">
                  <a16:creationId xmlns:a16="http://schemas.microsoft.com/office/drawing/2014/main" id="{276DD437-7A76-16A9-35B6-8561916A26D8}"/>
                </a:ext>
              </a:extLst>
            </p:cNvPr>
            <p:cNvSpPr/>
            <p:nvPr/>
          </p:nvSpPr>
          <p:spPr>
            <a:xfrm>
              <a:off x="3813017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30D3A79-ACAF-EE7F-537B-2FE5905A1925}"/>
                </a:ext>
              </a:extLst>
            </p:cNvPr>
            <p:cNvSpPr txBox="1"/>
            <p:nvPr/>
          </p:nvSpPr>
          <p:spPr>
            <a:xfrm>
              <a:off x="3813018" y="4665937"/>
              <a:ext cx="5174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noProof="1"/>
                <a:t>Silo n</a:t>
              </a:r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1FDB57E4-DB3D-A344-C532-7AA847A3075B}"/>
              </a:ext>
            </a:extLst>
          </p:cNvPr>
          <p:cNvSpPr/>
          <p:nvPr/>
        </p:nvSpPr>
        <p:spPr>
          <a:xfrm>
            <a:off x="9479956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F0D3B78-4B7E-02C1-F730-1B871328365F}"/>
              </a:ext>
            </a:extLst>
          </p:cNvPr>
          <p:cNvSpPr txBox="1"/>
          <p:nvPr/>
        </p:nvSpPr>
        <p:spPr>
          <a:xfrm>
            <a:off x="9477557" y="3242001"/>
            <a:ext cx="6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Externes FiDA API</a:t>
            </a:r>
          </a:p>
        </p:txBody>
      </p:sp>
      <p:sp>
        <p:nvSpPr>
          <p:cNvPr id="21" name="Pfeil nach links und rechts 20">
            <a:extLst>
              <a:ext uri="{FF2B5EF4-FFF2-40B4-BE49-F238E27FC236}">
                <a16:creationId xmlns:a16="http://schemas.microsoft.com/office/drawing/2014/main" id="{CD5E7CC6-29DC-108E-F044-6971B221AA39}"/>
              </a:ext>
            </a:extLst>
          </p:cNvPr>
          <p:cNvSpPr/>
          <p:nvPr/>
        </p:nvSpPr>
        <p:spPr>
          <a:xfrm>
            <a:off x="7815620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3" name="Pfeil nach links und rechts 22">
            <a:extLst>
              <a:ext uri="{FF2B5EF4-FFF2-40B4-BE49-F238E27FC236}">
                <a16:creationId xmlns:a16="http://schemas.microsoft.com/office/drawing/2014/main" id="{BCCABB41-A976-C40B-6989-B7691C1DA4D9}"/>
              </a:ext>
            </a:extLst>
          </p:cNvPr>
          <p:cNvSpPr/>
          <p:nvPr/>
        </p:nvSpPr>
        <p:spPr>
          <a:xfrm>
            <a:off x="1570613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62681F9-1A87-7A90-7F28-7B4A302C2BDA}"/>
              </a:ext>
            </a:extLst>
          </p:cNvPr>
          <p:cNvSpPr txBox="1"/>
          <p:nvPr/>
        </p:nvSpPr>
        <p:spPr>
          <a:xfrm>
            <a:off x="1028721" y="3903599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Kunde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ED275CA3-B73E-0EFC-E837-C754D893BBA2}"/>
              </a:ext>
            </a:extLst>
          </p:cNvPr>
          <p:cNvSpPr/>
          <p:nvPr/>
        </p:nvSpPr>
        <p:spPr>
          <a:xfrm>
            <a:off x="3246891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Portal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BC3EF20-96DE-05F1-1EDC-291F1B03C594}"/>
              </a:ext>
            </a:extLst>
          </p:cNvPr>
          <p:cNvSpPr/>
          <p:nvPr/>
        </p:nvSpPr>
        <p:spPr>
          <a:xfrm>
            <a:off x="4099010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CEDA37BC-627A-A37C-078F-BAFD60734ECD}"/>
              </a:ext>
            </a:extLst>
          </p:cNvPr>
          <p:cNvSpPr/>
          <p:nvPr/>
        </p:nvSpPr>
        <p:spPr>
          <a:xfrm>
            <a:off x="649100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6123FCA-9182-1A1A-22F6-8EC60474DA38}"/>
              </a:ext>
            </a:extLst>
          </p:cNvPr>
          <p:cNvSpPr txBox="1"/>
          <p:nvPr/>
        </p:nvSpPr>
        <p:spPr>
          <a:xfrm>
            <a:off x="5786122" y="5106943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…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AEED82A1-3FF3-451A-A595-773C2CF39610}"/>
              </a:ext>
            </a:extLst>
          </p:cNvPr>
          <p:cNvGrpSpPr/>
          <p:nvPr/>
        </p:nvGrpSpPr>
        <p:grpSpPr>
          <a:xfrm>
            <a:off x="5110209" y="5026401"/>
            <a:ext cx="517444" cy="422694"/>
            <a:chOff x="2714298" y="4520242"/>
            <a:chExt cx="517444" cy="422694"/>
          </a:xfrm>
        </p:grpSpPr>
        <p:sp>
          <p:nvSpPr>
            <p:cNvPr id="31" name="Zylinder 30">
              <a:extLst>
                <a:ext uri="{FF2B5EF4-FFF2-40B4-BE49-F238E27FC236}">
                  <a16:creationId xmlns:a16="http://schemas.microsoft.com/office/drawing/2014/main" id="{FA6C3063-D936-2ADF-AA50-B61364556BBD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D6EC689A-9FFA-7AB5-A74A-0A9C7884517B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2</a:t>
              </a: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B911729D-506D-4608-1088-DB420125A398}"/>
              </a:ext>
            </a:extLst>
          </p:cNvPr>
          <p:cNvSpPr/>
          <p:nvPr/>
        </p:nvSpPr>
        <p:spPr>
          <a:xfrm>
            <a:off x="506719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3ACE420-2A26-CCDE-7423-394C960FB9EA}"/>
              </a:ext>
            </a:extLst>
          </p:cNvPr>
          <p:cNvSpPr txBox="1"/>
          <p:nvPr/>
        </p:nvSpPr>
        <p:spPr>
          <a:xfrm>
            <a:off x="6244379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IAM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19121776-75F0-F969-B314-9BC7F3FA071F}"/>
              </a:ext>
            </a:extLst>
          </p:cNvPr>
          <p:cNvSpPr/>
          <p:nvPr/>
        </p:nvSpPr>
        <p:spPr>
          <a:xfrm>
            <a:off x="4142021" y="3134171"/>
            <a:ext cx="2792180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Middleware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F31C7B3-307F-0726-22CE-AA022CB57389}"/>
              </a:ext>
            </a:extLst>
          </p:cNvPr>
          <p:cNvSpPr txBox="1"/>
          <p:nvPr/>
        </p:nvSpPr>
        <p:spPr>
          <a:xfrm>
            <a:off x="4860942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Metadaten für die Kundendaten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83C5C22-3B1B-63C5-2B4C-78EC57B7B9D6}"/>
              </a:ext>
            </a:extLst>
          </p:cNvPr>
          <p:cNvSpPr/>
          <p:nvPr/>
        </p:nvSpPr>
        <p:spPr>
          <a:xfrm>
            <a:off x="816429" y="996043"/>
            <a:ext cx="10515599" cy="5372100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4EF04E4-12C5-56F1-9973-D18042114DB8}"/>
              </a:ext>
            </a:extLst>
          </p:cNvPr>
          <p:cNvSpPr txBox="1"/>
          <p:nvPr/>
        </p:nvSpPr>
        <p:spPr>
          <a:xfrm>
            <a:off x="3477505" y="1576598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Präferenzen des Kunden</a:t>
            </a:r>
          </a:p>
        </p:txBody>
      </p:sp>
      <p:sp>
        <p:nvSpPr>
          <p:cNvPr id="37" name="Rechteckige Legende 36">
            <a:extLst>
              <a:ext uri="{FF2B5EF4-FFF2-40B4-BE49-F238E27FC236}">
                <a16:creationId xmlns:a16="http://schemas.microsoft.com/office/drawing/2014/main" id="{F8B797A1-EC22-EAE9-AB60-597C46CBDFDF}"/>
              </a:ext>
            </a:extLst>
          </p:cNvPr>
          <p:cNvSpPr/>
          <p:nvPr/>
        </p:nvSpPr>
        <p:spPr>
          <a:xfrm>
            <a:off x="3868076" y="2726871"/>
            <a:ext cx="2622933" cy="1407559"/>
          </a:xfrm>
          <a:prstGeom prst="wedgeRectCallout">
            <a:avLst>
              <a:gd name="adj1" fmla="val -31139"/>
              <a:gd name="adj2" fmla="val -93988"/>
            </a:avLst>
          </a:prstGeom>
          <a:solidFill>
            <a:srgbClr val="FEF6F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Für jedes Kundendatenpaket eines Kunden: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Use Case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Datenempfänger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Verfügungszeitpunkt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Gültigkeitszeitraum</a:t>
            </a:r>
          </a:p>
          <a:p>
            <a:pPr marL="496888" lvl="1" indent="-176213">
              <a:buFontTx/>
              <a:buChar char="-"/>
            </a:pPr>
            <a:r>
              <a:rPr lang="de-DE" sz="1100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84139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FB8ED-9B67-4D8E-493F-1C8797854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42BBD7-4F03-2DEA-9B6B-BF82D8F1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Überblick FiDA-Architektur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9DC1F7D-8A90-9B30-CAF4-27A94F9A4CFE}"/>
              </a:ext>
            </a:extLst>
          </p:cNvPr>
          <p:cNvSpPr/>
          <p:nvPr/>
        </p:nvSpPr>
        <p:spPr>
          <a:xfrm>
            <a:off x="3249291" y="1172931"/>
            <a:ext cx="456392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1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FE0F28F-DDAB-87E4-BAF8-8F3A5EF0D6FE}"/>
              </a:ext>
            </a:extLst>
          </p:cNvPr>
          <p:cNvSpPr/>
          <p:nvPr/>
        </p:nvSpPr>
        <p:spPr>
          <a:xfrm>
            <a:off x="9477556" y="1172931"/>
            <a:ext cx="1211159" cy="500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Unternehmen 2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A295A8B-664B-BD92-E00F-9199DFC4024D}"/>
              </a:ext>
            </a:extLst>
          </p:cNvPr>
          <p:cNvGrpSpPr/>
          <p:nvPr/>
        </p:nvGrpSpPr>
        <p:grpSpPr>
          <a:xfrm>
            <a:off x="1223799" y="3151946"/>
            <a:ext cx="225333" cy="533945"/>
            <a:chOff x="1381794" y="3252158"/>
            <a:chExt cx="371329" cy="87989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787682-6D14-64EF-7593-38A5CA3F02BB}"/>
                </a:ext>
              </a:extLst>
            </p:cNvPr>
            <p:cNvSpPr/>
            <p:nvPr/>
          </p:nvSpPr>
          <p:spPr>
            <a:xfrm>
              <a:off x="1459825" y="3252158"/>
              <a:ext cx="215661" cy="2156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200">
                <a:solidFill>
                  <a:schemeClr val="tx1"/>
                </a:solidFill>
              </a:endParaRPr>
            </a:p>
          </p:txBody>
        </p:sp>
        <p:cxnSp>
          <p:nvCxnSpPr>
            <p:cNvPr id="8" name="Gerade Verbindung 7">
              <a:extLst>
                <a:ext uri="{FF2B5EF4-FFF2-40B4-BE49-F238E27FC236}">
                  <a16:creationId xmlns:a16="http://schemas.microsoft.com/office/drawing/2014/main" id="{D2466B71-1B5B-D183-AF79-019B72C8E428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1567656" y="3467819"/>
              <a:ext cx="0" cy="345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>
              <a:extLst>
                <a:ext uri="{FF2B5EF4-FFF2-40B4-BE49-F238E27FC236}">
                  <a16:creationId xmlns:a16="http://schemas.microsoft.com/office/drawing/2014/main" id="{651E51A0-3E8E-7CDA-8DF1-FAE2C5FDCC23}"/>
                </a:ext>
              </a:extLst>
            </p:cNvPr>
            <p:cNvCxnSpPr>
              <a:cxnSpLocks/>
            </p:cNvCxnSpPr>
            <p:nvPr/>
          </p:nvCxnSpPr>
          <p:spPr>
            <a:xfrm>
              <a:off x="1567655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>
              <a:extLst>
                <a:ext uri="{FF2B5EF4-FFF2-40B4-BE49-F238E27FC236}">
                  <a16:creationId xmlns:a16="http://schemas.microsoft.com/office/drawing/2014/main" id="{3E04C0A3-FCE8-3705-3641-4E867441D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1794" y="3812875"/>
              <a:ext cx="185468" cy="3191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>
              <a:extLst>
                <a:ext uri="{FF2B5EF4-FFF2-40B4-BE49-F238E27FC236}">
                  <a16:creationId xmlns:a16="http://schemas.microsoft.com/office/drawing/2014/main" id="{662FC1D2-0B6F-F6CF-20D3-B66E0ACE3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4528" y="3554082"/>
              <a:ext cx="185862" cy="1035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415504B8-4305-CA50-5341-4E73F4E98A40}"/>
              </a:ext>
            </a:extLst>
          </p:cNvPr>
          <p:cNvSpPr/>
          <p:nvPr/>
        </p:nvSpPr>
        <p:spPr>
          <a:xfrm>
            <a:off x="7197969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Externes FiDA API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1A4059E-D26D-0DCA-340E-8E13862B0DE9}"/>
              </a:ext>
            </a:extLst>
          </p:cNvPr>
          <p:cNvGrpSpPr/>
          <p:nvPr/>
        </p:nvGrpSpPr>
        <p:grpSpPr>
          <a:xfrm>
            <a:off x="4142020" y="5026401"/>
            <a:ext cx="517444" cy="422694"/>
            <a:chOff x="2714298" y="4520242"/>
            <a:chExt cx="517444" cy="422694"/>
          </a:xfrm>
        </p:grpSpPr>
        <p:sp>
          <p:nvSpPr>
            <p:cNvPr id="14" name="Zylinder 13">
              <a:extLst>
                <a:ext uri="{FF2B5EF4-FFF2-40B4-BE49-F238E27FC236}">
                  <a16:creationId xmlns:a16="http://schemas.microsoft.com/office/drawing/2014/main" id="{DCE216F2-2E96-C769-EEC4-1E0FDF85D6D9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62EAD97A-6EDA-3845-78FC-B3A6AE6EBE46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1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0ACD198C-F60D-18DB-5800-F20EC2EFBCAA}"/>
              </a:ext>
            </a:extLst>
          </p:cNvPr>
          <p:cNvGrpSpPr/>
          <p:nvPr/>
        </p:nvGrpSpPr>
        <p:grpSpPr>
          <a:xfrm>
            <a:off x="6559842" y="5026401"/>
            <a:ext cx="517444" cy="422694"/>
            <a:chOff x="3813017" y="4520242"/>
            <a:chExt cx="517444" cy="422694"/>
          </a:xfrm>
        </p:grpSpPr>
        <p:sp>
          <p:nvSpPr>
            <p:cNvPr id="17" name="Zylinder 16">
              <a:extLst>
                <a:ext uri="{FF2B5EF4-FFF2-40B4-BE49-F238E27FC236}">
                  <a16:creationId xmlns:a16="http://schemas.microsoft.com/office/drawing/2014/main" id="{63EE3B93-3B5D-1329-78F1-4434F985E5B7}"/>
                </a:ext>
              </a:extLst>
            </p:cNvPr>
            <p:cNvSpPr/>
            <p:nvPr/>
          </p:nvSpPr>
          <p:spPr>
            <a:xfrm>
              <a:off x="3813017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E589E11B-08C1-7C46-2235-6345889CACEB}"/>
                </a:ext>
              </a:extLst>
            </p:cNvPr>
            <p:cNvSpPr txBox="1"/>
            <p:nvPr/>
          </p:nvSpPr>
          <p:spPr>
            <a:xfrm>
              <a:off x="3813018" y="4665937"/>
              <a:ext cx="5174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noProof="1"/>
                <a:t>Silo n</a:t>
              </a:r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2DCD616F-DE0E-B786-09EF-387E6B180E02}"/>
              </a:ext>
            </a:extLst>
          </p:cNvPr>
          <p:cNvSpPr/>
          <p:nvPr/>
        </p:nvSpPr>
        <p:spPr>
          <a:xfrm>
            <a:off x="9479956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54C2AC8-D570-E319-213D-FCD8F2B470C4}"/>
              </a:ext>
            </a:extLst>
          </p:cNvPr>
          <p:cNvSpPr txBox="1"/>
          <p:nvPr/>
        </p:nvSpPr>
        <p:spPr>
          <a:xfrm>
            <a:off x="9477557" y="3242001"/>
            <a:ext cx="6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Externes FiDA API</a:t>
            </a:r>
          </a:p>
        </p:txBody>
      </p:sp>
      <p:sp>
        <p:nvSpPr>
          <p:cNvPr id="21" name="Pfeil nach links und rechts 20">
            <a:extLst>
              <a:ext uri="{FF2B5EF4-FFF2-40B4-BE49-F238E27FC236}">
                <a16:creationId xmlns:a16="http://schemas.microsoft.com/office/drawing/2014/main" id="{83BBD180-6641-FA42-BAF4-1B89AB137023}"/>
              </a:ext>
            </a:extLst>
          </p:cNvPr>
          <p:cNvSpPr/>
          <p:nvPr/>
        </p:nvSpPr>
        <p:spPr>
          <a:xfrm>
            <a:off x="7815620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3" name="Pfeil nach links und rechts 22">
            <a:extLst>
              <a:ext uri="{FF2B5EF4-FFF2-40B4-BE49-F238E27FC236}">
                <a16:creationId xmlns:a16="http://schemas.microsoft.com/office/drawing/2014/main" id="{FB66A30F-D96A-DFC1-BAD5-271B36EE323B}"/>
              </a:ext>
            </a:extLst>
          </p:cNvPr>
          <p:cNvSpPr/>
          <p:nvPr/>
        </p:nvSpPr>
        <p:spPr>
          <a:xfrm>
            <a:off x="1570613" y="3311013"/>
            <a:ext cx="1659536" cy="361875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>
              <a:solidFill>
                <a:schemeClr val="tx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DDFE288-61B9-82CE-4E48-A4E467170D23}"/>
              </a:ext>
            </a:extLst>
          </p:cNvPr>
          <p:cNvSpPr txBox="1"/>
          <p:nvPr/>
        </p:nvSpPr>
        <p:spPr>
          <a:xfrm>
            <a:off x="1028721" y="3903599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Kunde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2064FE5-AE1E-B4D6-65F3-A72504C05FCC}"/>
              </a:ext>
            </a:extLst>
          </p:cNvPr>
          <p:cNvSpPr/>
          <p:nvPr/>
        </p:nvSpPr>
        <p:spPr>
          <a:xfrm>
            <a:off x="3246891" y="3134171"/>
            <a:ext cx="615251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Portal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E7205272-A6E0-EE85-C6D4-2CA25573F9FF}"/>
              </a:ext>
            </a:extLst>
          </p:cNvPr>
          <p:cNvSpPr/>
          <p:nvPr/>
        </p:nvSpPr>
        <p:spPr>
          <a:xfrm>
            <a:off x="4099010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C003C687-CC69-093C-CA14-B362DE1350F8}"/>
              </a:ext>
            </a:extLst>
          </p:cNvPr>
          <p:cNvSpPr/>
          <p:nvPr/>
        </p:nvSpPr>
        <p:spPr>
          <a:xfrm>
            <a:off x="649100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D8A8B6E-8072-C122-3BD1-C8199944E3DE}"/>
              </a:ext>
            </a:extLst>
          </p:cNvPr>
          <p:cNvSpPr txBox="1"/>
          <p:nvPr/>
        </p:nvSpPr>
        <p:spPr>
          <a:xfrm>
            <a:off x="5786122" y="5106943"/>
            <a:ext cx="6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…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46DA245-9F65-0A44-5A57-3695A7AD807A}"/>
              </a:ext>
            </a:extLst>
          </p:cNvPr>
          <p:cNvGrpSpPr/>
          <p:nvPr/>
        </p:nvGrpSpPr>
        <p:grpSpPr>
          <a:xfrm>
            <a:off x="5110209" y="5026401"/>
            <a:ext cx="517444" cy="422694"/>
            <a:chOff x="2714298" y="4520242"/>
            <a:chExt cx="517444" cy="422694"/>
          </a:xfrm>
        </p:grpSpPr>
        <p:sp>
          <p:nvSpPr>
            <p:cNvPr id="31" name="Zylinder 30">
              <a:extLst>
                <a:ext uri="{FF2B5EF4-FFF2-40B4-BE49-F238E27FC236}">
                  <a16:creationId xmlns:a16="http://schemas.microsoft.com/office/drawing/2014/main" id="{D1D1DC29-AEBD-03C7-C6C2-96525A314B27}"/>
                </a:ext>
              </a:extLst>
            </p:cNvPr>
            <p:cNvSpPr/>
            <p:nvPr/>
          </p:nvSpPr>
          <p:spPr>
            <a:xfrm>
              <a:off x="2714298" y="4520242"/>
              <a:ext cx="517444" cy="422694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900">
                <a:solidFill>
                  <a:schemeClr val="tx1"/>
                </a:solidFill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919296FB-C11F-5DBC-437D-DCC25568F771}"/>
                </a:ext>
              </a:extLst>
            </p:cNvPr>
            <p:cNvSpPr txBox="1"/>
            <p:nvPr/>
          </p:nvSpPr>
          <p:spPr>
            <a:xfrm>
              <a:off x="2714298" y="4665937"/>
              <a:ext cx="517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Silo 2</a:t>
              </a: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73B8B856-37FE-CCED-502F-97EFA968526B}"/>
              </a:ext>
            </a:extLst>
          </p:cNvPr>
          <p:cNvSpPr/>
          <p:nvPr/>
        </p:nvSpPr>
        <p:spPr>
          <a:xfrm>
            <a:off x="5067199" y="4642859"/>
            <a:ext cx="615251" cy="305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Internes FiDA API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CF7F94A8-A51B-AC11-E930-56F89C78ACF9}"/>
              </a:ext>
            </a:extLst>
          </p:cNvPr>
          <p:cNvSpPr/>
          <p:nvPr/>
        </p:nvSpPr>
        <p:spPr>
          <a:xfrm>
            <a:off x="4142021" y="3134171"/>
            <a:ext cx="2792180" cy="690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FiDA 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Middleware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E0F6AE1-FB3E-4D40-44D3-C937B61F04F4}"/>
              </a:ext>
            </a:extLst>
          </p:cNvPr>
          <p:cNvSpPr txBox="1"/>
          <p:nvPr/>
        </p:nvSpPr>
        <p:spPr>
          <a:xfrm>
            <a:off x="4860942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Metadaten für die Kundendaten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1D90942-DD8A-5718-C87A-FA5BF7A9EE90}"/>
              </a:ext>
            </a:extLst>
          </p:cNvPr>
          <p:cNvSpPr txBox="1"/>
          <p:nvPr/>
        </p:nvSpPr>
        <p:spPr>
          <a:xfrm>
            <a:off x="3477505" y="1576598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Präferenzen des Kunden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5E01574-40F5-FBD3-96F9-829E2CF6CEAF}"/>
              </a:ext>
            </a:extLst>
          </p:cNvPr>
          <p:cNvSpPr/>
          <p:nvPr/>
        </p:nvSpPr>
        <p:spPr>
          <a:xfrm>
            <a:off x="816429" y="996043"/>
            <a:ext cx="10515599" cy="5372100"/>
          </a:xfrm>
          <a:prstGeom prst="rect">
            <a:avLst/>
          </a:prstGeom>
          <a:solidFill>
            <a:srgbClr val="FFFFFF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83960D9-3D31-F28D-FBFE-66E85E79472A}"/>
              </a:ext>
            </a:extLst>
          </p:cNvPr>
          <p:cNvSpPr txBox="1"/>
          <p:nvPr/>
        </p:nvSpPr>
        <p:spPr>
          <a:xfrm>
            <a:off x="6244379" y="1576597"/>
            <a:ext cx="1329029" cy="660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de-DE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1000" dirty="0">
                <a:solidFill>
                  <a:schemeClr val="tx1"/>
                </a:solidFill>
              </a:rPr>
              <a:t>IAM</a:t>
            </a:r>
          </a:p>
        </p:txBody>
      </p:sp>
      <p:sp>
        <p:nvSpPr>
          <p:cNvPr id="37" name="Rechteckige Legende 36">
            <a:extLst>
              <a:ext uri="{FF2B5EF4-FFF2-40B4-BE49-F238E27FC236}">
                <a16:creationId xmlns:a16="http://schemas.microsoft.com/office/drawing/2014/main" id="{FF5D76CA-24E8-D56E-1446-CCD74AF0CD4A}"/>
              </a:ext>
            </a:extLst>
          </p:cNvPr>
          <p:cNvSpPr/>
          <p:nvPr/>
        </p:nvSpPr>
        <p:spPr>
          <a:xfrm>
            <a:off x="5325618" y="2726872"/>
            <a:ext cx="1658402" cy="555943"/>
          </a:xfrm>
          <a:prstGeom prst="wedgeRectCallout">
            <a:avLst>
              <a:gd name="adj1" fmla="val 40737"/>
              <a:gd name="adj2" fmla="val -152730"/>
            </a:avLst>
          </a:prstGeom>
          <a:solidFill>
            <a:srgbClr val="FEF6F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Kunden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C00000"/>
                </a:solidFill>
              </a:rPr>
              <a:t>Externe Partner</a:t>
            </a:r>
          </a:p>
        </p:txBody>
      </p:sp>
    </p:spTree>
    <p:extLst>
      <p:ext uri="{BB962C8B-B14F-4D97-AF65-F5344CB8AC3E}">
        <p14:creationId xmlns:p14="http://schemas.microsoft.com/office/powerpoint/2010/main" val="765136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91537-635A-1DC2-1E98-040A311EB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Kunde fragt seine Daten ab</a:t>
            </a: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79FC6C46-146C-2E41-53DF-671926FFFC0D}"/>
              </a:ext>
            </a:extLst>
          </p:cNvPr>
          <p:cNvCxnSpPr>
            <a:cxnSpLocks/>
            <a:stCxn id="26" idx="3"/>
            <a:endCxn id="35" idx="1"/>
          </p:cNvCxnSpPr>
          <p:nvPr/>
        </p:nvCxnSpPr>
        <p:spPr>
          <a:xfrm>
            <a:off x="3862142" y="3479228"/>
            <a:ext cx="27987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8CA5FA60-0BC1-B152-CD59-D6809C406873}"/>
              </a:ext>
            </a:extLst>
          </p:cNvPr>
          <p:cNvGrpSpPr/>
          <p:nvPr/>
        </p:nvGrpSpPr>
        <p:grpSpPr>
          <a:xfrm>
            <a:off x="1028721" y="1172931"/>
            <a:ext cx="9659994" cy="5002306"/>
            <a:chOff x="1028721" y="1172931"/>
            <a:chExt cx="9659994" cy="500230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42777F47-35D0-DD1C-33F8-4446FB8A63F1}"/>
                </a:ext>
              </a:extLst>
            </p:cNvPr>
            <p:cNvSpPr/>
            <p:nvPr/>
          </p:nvSpPr>
          <p:spPr>
            <a:xfrm>
              <a:off x="3249291" y="1172931"/>
              <a:ext cx="456392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1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E72EDFE-0AD3-517B-D7F2-972368AE96A9}"/>
                </a:ext>
              </a:extLst>
            </p:cNvPr>
            <p:cNvSpPr/>
            <p:nvPr/>
          </p:nvSpPr>
          <p:spPr>
            <a:xfrm>
              <a:off x="9477556" y="1172931"/>
              <a:ext cx="121115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2</a:t>
              </a:r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1E993FC5-15F0-5DF4-10D6-FB41F69D7CBF}"/>
                </a:ext>
              </a:extLst>
            </p:cNvPr>
            <p:cNvGrpSpPr/>
            <p:nvPr/>
          </p:nvGrpSpPr>
          <p:grpSpPr>
            <a:xfrm>
              <a:off x="1223799" y="3151946"/>
              <a:ext cx="225333" cy="533945"/>
              <a:chOff x="1381794" y="3252158"/>
              <a:chExt cx="371329" cy="8798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FE89874-AD03-473E-4816-0B91DD978941}"/>
                  </a:ext>
                </a:extLst>
              </p:cNvPr>
              <p:cNvSpPr/>
              <p:nvPr/>
            </p:nvSpPr>
            <p:spPr>
              <a:xfrm>
                <a:off x="1459825" y="3252158"/>
                <a:ext cx="215661" cy="2156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12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Gerade Verbindung 7">
                <a:extLst>
                  <a:ext uri="{FF2B5EF4-FFF2-40B4-BE49-F238E27FC236}">
                    <a16:creationId xmlns:a16="http://schemas.microsoft.com/office/drawing/2014/main" id="{274FEE93-08F2-5869-91CB-C8F394B995DC}"/>
                  </a:ext>
                </a:extLst>
              </p:cNvPr>
              <p:cNvCxnSpPr>
                <a:cxnSpLocks/>
                <a:stCxn id="7" idx="4"/>
              </p:cNvCxnSpPr>
              <p:nvPr/>
            </p:nvCxnSpPr>
            <p:spPr>
              <a:xfrm>
                <a:off x="1567656" y="3467819"/>
                <a:ext cx="0" cy="345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 Verbindung 8">
                <a:extLst>
                  <a:ext uri="{FF2B5EF4-FFF2-40B4-BE49-F238E27FC236}">
                    <a16:creationId xmlns:a16="http://schemas.microsoft.com/office/drawing/2014/main" id="{C0F08454-E389-235D-90DF-9E7F4C80D7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7655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>
                <a:extLst>
                  <a:ext uri="{FF2B5EF4-FFF2-40B4-BE49-F238E27FC236}">
                    <a16:creationId xmlns:a16="http://schemas.microsoft.com/office/drawing/2014/main" id="{0AFEF280-611D-705B-1480-C8C274E8A2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1794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 Verbindung 10">
                <a:extLst>
                  <a:ext uri="{FF2B5EF4-FFF2-40B4-BE49-F238E27FC236}">
                    <a16:creationId xmlns:a16="http://schemas.microsoft.com/office/drawing/2014/main" id="{05FD3EA9-0F10-04A7-E7EE-0293BAB023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74528" y="3554082"/>
                <a:ext cx="185862" cy="1035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FB2952A6-6EEE-A197-4D13-FDDF7ACBBFCF}"/>
                </a:ext>
              </a:extLst>
            </p:cNvPr>
            <p:cNvSpPr/>
            <p:nvPr/>
          </p:nvSpPr>
          <p:spPr>
            <a:xfrm>
              <a:off x="7197969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Externes FiDA API</a:t>
              </a: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07E6D224-A437-4596-DD97-637A9345A0A8}"/>
                </a:ext>
              </a:extLst>
            </p:cNvPr>
            <p:cNvGrpSpPr/>
            <p:nvPr/>
          </p:nvGrpSpPr>
          <p:grpSpPr>
            <a:xfrm>
              <a:off x="4142020" y="5026401"/>
              <a:ext cx="517444" cy="422694"/>
              <a:chOff x="2714298" y="4520242"/>
              <a:chExt cx="517444" cy="422694"/>
            </a:xfrm>
          </p:grpSpPr>
          <p:sp>
            <p:nvSpPr>
              <p:cNvPr id="14" name="Zylinder 13">
                <a:extLst>
                  <a:ext uri="{FF2B5EF4-FFF2-40B4-BE49-F238E27FC236}">
                    <a16:creationId xmlns:a16="http://schemas.microsoft.com/office/drawing/2014/main" id="{0C8BB616-AD2B-F822-745E-88A5659B7FAB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C62EDC28-C032-5AF4-F15A-89271345924A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1</a:t>
                </a:r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47312700-0F72-351E-9DD0-1884C1885B9C}"/>
                </a:ext>
              </a:extLst>
            </p:cNvPr>
            <p:cNvGrpSpPr/>
            <p:nvPr/>
          </p:nvGrpSpPr>
          <p:grpSpPr>
            <a:xfrm>
              <a:off x="6559842" y="5026401"/>
              <a:ext cx="517444" cy="422694"/>
              <a:chOff x="3813017" y="4520242"/>
              <a:chExt cx="517444" cy="422694"/>
            </a:xfrm>
          </p:grpSpPr>
          <p:sp>
            <p:nvSpPr>
              <p:cNvPr id="17" name="Zylinder 16">
                <a:extLst>
                  <a:ext uri="{FF2B5EF4-FFF2-40B4-BE49-F238E27FC236}">
                    <a16:creationId xmlns:a16="http://schemas.microsoft.com/office/drawing/2014/main" id="{216428A0-289A-202F-1E77-B308900AB6DB}"/>
                  </a:ext>
                </a:extLst>
              </p:cNvPr>
              <p:cNvSpPr/>
              <p:nvPr/>
            </p:nvSpPr>
            <p:spPr>
              <a:xfrm>
                <a:off x="3813017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2E05A832-4B91-F70F-FEAD-CD6B87AC4F3A}"/>
                  </a:ext>
                </a:extLst>
              </p:cNvPr>
              <p:cNvSpPr txBox="1"/>
              <p:nvPr/>
            </p:nvSpPr>
            <p:spPr>
              <a:xfrm>
                <a:off x="3813018" y="4665937"/>
                <a:ext cx="5174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noProof="1"/>
                  <a:t>Silo n</a:t>
                </a:r>
              </a:p>
            </p:txBody>
          </p: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9C06E930-03E0-09F7-BA53-DBB847AA765A}"/>
                </a:ext>
              </a:extLst>
            </p:cNvPr>
            <p:cNvSpPr/>
            <p:nvPr/>
          </p:nvSpPr>
          <p:spPr>
            <a:xfrm>
              <a:off x="9479956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ECD6BE21-24E1-57DF-7024-8D03E7587181}"/>
                </a:ext>
              </a:extLst>
            </p:cNvPr>
            <p:cNvSpPr txBox="1"/>
            <p:nvPr/>
          </p:nvSpPr>
          <p:spPr>
            <a:xfrm>
              <a:off x="9477557" y="3242001"/>
              <a:ext cx="6152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Externes FiDA API</a:t>
              </a:r>
            </a:p>
          </p:txBody>
        </p:sp>
        <p:sp>
          <p:nvSpPr>
            <p:cNvPr id="21" name="Pfeil nach links und rechts 20">
              <a:extLst>
                <a:ext uri="{FF2B5EF4-FFF2-40B4-BE49-F238E27FC236}">
                  <a16:creationId xmlns:a16="http://schemas.microsoft.com/office/drawing/2014/main" id="{474A7DCB-1852-5D35-DE00-AAEC507D145F}"/>
                </a:ext>
              </a:extLst>
            </p:cNvPr>
            <p:cNvSpPr/>
            <p:nvPr/>
          </p:nvSpPr>
          <p:spPr>
            <a:xfrm>
              <a:off x="7815620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B4DF6A3F-6325-FB3F-DE9F-87F01A9E279C}"/>
                </a:ext>
              </a:extLst>
            </p:cNvPr>
            <p:cNvSpPr txBox="1"/>
            <p:nvPr/>
          </p:nvSpPr>
          <p:spPr>
            <a:xfrm>
              <a:off x="3477505" y="1576598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Präferenzen des Kunden</a:t>
              </a:r>
            </a:p>
          </p:txBody>
        </p:sp>
        <p:sp>
          <p:nvSpPr>
            <p:cNvPr id="23" name="Pfeil nach links und rechts 22">
              <a:extLst>
                <a:ext uri="{FF2B5EF4-FFF2-40B4-BE49-F238E27FC236}">
                  <a16:creationId xmlns:a16="http://schemas.microsoft.com/office/drawing/2014/main" id="{B4A5BBDC-CB3B-5147-1E8F-153DF6992DBE}"/>
                </a:ext>
              </a:extLst>
            </p:cNvPr>
            <p:cNvSpPr/>
            <p:nvPr/>
          </p:nvSpPr>
          <p:spPr>
            <a:xfrm>
              <a:off x="1570613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8E2D2D8A-D928-82D8-5ABB-AEBD383CA315}"/>
                </a:ext>
              </a:extLst>
            </p:cNvPr>
            <p:cNvSpPr txBox="1"/>
            <p:nvPr/>
          </p:nvSpPr>
          <p:spPr>
            <a:xfrm>
              <a:off x="1028721" y="3903599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Kunde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803BE58D-2828-6174-CCAE-01DEC77CE6F0}"/>
                </a:ext>
              </a:extLst>
            </p:cNvPr>
            <p:cNvSpPr txBox="1"/>
            <p:nvPr/>
          </p:nvSpPr>
          <p:spPr>
            <a:xfrm>
              <a:off x="4860942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Metadaten für die Kundendaten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772ED76A-D7E0-D781-45E6-79536A9ED705}"/>
                </a:ext>
              </a:extLst>
            </p:cNvPr>
            <p:cNvSpPr/>
            <p:nvPr/>
          </p:nvSpPr>
          <p:spPr>
            <a:xfrm>
              <a:off x="3246891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Portal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777F3AFC-E7D1-6405-DFEA-5405DF8D46D4}"/>
                </a:ext>
              </a:extLst>
            </p:cNvPr>
            <p:cNvSpPr/>
            <p:nvPr/>
          </p:nvSpPr>
          <p:spPr>
            <a:xfrm>
              <a:off x="4099010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5900959E-CCDC-2F23-A085-29C5F00526BE}"/>
                </a:ext>
              </a:extLst>
            </p:cNvPr>
            <p:cNvSpPr/>
            <p:nvPr/>
          </p:nvSpPr>
          <p:spPr>
            <a:xfrm>
              <a:off x="649100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A602A951-C41B-0D82-D1A3-8A71ED011DC4}"/>
                </a:ext>
              </a:extLst>
            </p:cNvPr>
            <p:cNvSpPr txBox="1"/>
            <p:nvPr/>
          </p:nvSpPr>
          <p:spPr>
            <a:xfrm>
              <a:off x="5786122" y="5106943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…</a:t>
              </a: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7EBB5A20-EBBA-A137-4F51-D5A990786397}"/>
                </a:ext>
              </a:extLst>
            </p:cNvPr>
            <p:cNvGrpSpPr/>
            <p:nvPr/>
          </p:nvGrpSpPr>
          <p:grpSpPr>
            <a:xfrm>
              <a:off x="5110209" y="5026401"/>
              <a:ext cx="517444" cy="422694"/>
              <a:chOff x="2714298" y="4520242"/>
              <a:chExt cx="517444" cy="422694"/>
            </a:xfrm>
          </p:grpSpPr>
          <p:sp>
            <p:nvSpPr>
              <p:cNvPr id="31" name="Zylinder 30">
                <a:extLst>
                  <a:ext uri="{FF2B5EF4-FFF2-40B4-BE49-F238E27FC236}">
                    <a16:creationId xmlns:a16="http://schemas.microsoft.com/office/drawing/2014/main" id="{44F0CAE3-8A97-CAB1-2B76-BE199E254389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72865CEF-B4B2-0351-17F2-D4E96FA3EAAF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2</a:t>
                </a:r>
              </a:p>
            </p:txBody>
          </p:sp>
        </p:grp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08154E81-21FA-C095-6A7F-B3E94320A860}"/>
                </a:ext>
              </a:extLst>
            </p:cNvPr>
            <p:cNvSpPr/>
            <p:nvPr/>
          </p:nvSpPr>
          <p:spPr>
            <a:xfrm>
              <a:off x="506719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E10991A1-2919-0EFF-6A89-ABBABB90A24E}"/>
                </a:ext>
              </a:extLst>
            </p:cNvPr>
            <p:cNvSpPr txBox="1"/>
            <p:nvPr/>
          </p:nvSpPr>
          <p:spPr>
            <a:xfrm>
              <a:off x="6244379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IAM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88BFFA55-811B-9A2B-6B73-2E6C63B7F2E1}"/>
                </a:ext>
              </a:extLst>
            </p:cNvPr>
            <p:cNvSpPr/>
            <p:nvPr/>
          </p:nvSpPr>
          <p:spPr>
            <a:xfrm>
              <a:off x="4142021" y="3134171"/>
              <a:ext cx="2792180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Middleware</a:t>
              </a: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6077DAD1-5CDB-E136-DB07-0FD8EC60C595}"/>
              </a:ext>
            </a:extLst>
          </p:cNvPr>
          <p:cNvSpPr/>
          <p:nvPr/>
        </p:nvSpPr>
        <p:spPr>
          <a:xfrm>
            <a:off x="3817527" y="2513358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1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6063E1F-C30F-7EC0-35D0-380A3C6AD728}"/>
              </a:ext>
            </a:extLst>
          </p:cNvPr>
          <p:cNvSpPr/>
          <p:nvPr/>
        </p:nvSpPr>
        <p:spPr>
          <a:xfrm>
            <a:off x="1715078" y="290717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2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11B7300-6319-DC15-F95A-101A25E15C7D}"/>
              </a:ext>
            </a:extLst>
          </p:cNvPr>
          <p:cNvSpPr/>
          <p:nvPr/>
        </p:nvSpPr>
        <p:spPr>
          <a:xfrm>
            <a:off x="3776483" y="3433313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3</a:t>
            </a:r>
          </a:p>
        </p:txBody>
      </p:sp>
      <p:cxnSp>
        <p:nvCxnSpPr>
          <p:cNvPr id="61" name="Gewinkelte Verbindung 60">
            <a:extLst>
              <a:ext uri="{FF2B5EF4-FFF2-40B4-BE49-F238E27FC236}">
                <a16:creationId xmlns:a16="http://schemas.microsoft.com/office/drawing/2014/main" id="{7F85497A-4FCE-47D3-FAA6-C3ADBB05890F}"/>
              </a:ext>
            </a:extLst>
          </p:cNvPr>
          <p:cNvCxnSpPr>
            <a:stCxn id="26" idx="0"/>
            <a:endCxn id="34" idx="2"/>
          </p:cNvCxnSpPr>
          <p:nvPr/>
        </p:nvCxnSpPr>
        <p:spPr>
          <a:xfrm rot="5400000" flipH="1" flipV="1">
            <a:off x="4783200" y="1008478"/>
            <a:ext cx="897010" cy="3354377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1813F8A8-3B73-EF1E-53E3-4107E8904BA2}"/>
              </a:ext>
            </a:extLst>
          </p:cNvPr>
          <p:cNvSpPr/>
          <p:nvPr/>
        </p:nvSpPr>
        <p:spPr>
          <a:xfrm>
            <a:off x="5500182" y="2777354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4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ADF8D9-3559-3511-9DDC-64785ED9E5D6}"/>
              </a:ext>
            </a:extLst>
          </p:cNvPr>
          <p:cNvSpPr/>
          <p:nvPr/>
        </p:nvSpPr>
        <p:spPr>
          <a:xfrm>
            <a:off x="5318972" y="4175811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5</a:t>
            </a:r>
          </a:p>
        </p:txBody>
      </p:sp>
      <p:cxnSp>
        <p:nvCxnSpPr>
          <p:cNvPr id="64" name="Gewinkelte Verbindung 63">
            <a:extLst>
              <a:ext uri="{FF2B5EF4-FFF2-40B4-BE49-F238E27FC236}">
                <a16:creationId xmlns:a16="http://schemas.microsoft.com/office/drawing/2014/main" id="{4181A5BE-3764-7347-9F99-4671289C1A2E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682450" y="2244881"/>
            <a:ext cx="696147" cy="255052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CEA96F3E-65D3-73EE-B281-812385873834}"/>
              </a:ext>
            </a:extLst>
          </p:cNvPr>
          <p:cNvSpPr/>
          <p:nvPr/>
        </p:nvSpPr>
        <p:spPr>
          <a:xfrm>
            <a:off x="6147108" y="4175811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6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3D3CEAFA-82A8-B029-65B0-97F85464AFA8}"/>
              </a:ext>
            </a:extLst>
          </p:cNvPr>
          <p:cNvSpPr txBox="1"/>
          <p:nvPr/>
        </p:nvSpPr>
        <p:spPr>
          <a:xfrm>
            <a:off x="94555" y="4855557"/>
            <a:ext cx="261492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Anmelden und persönlichen Token abfragen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Start Use Case: Persönliche Daten abrufen und anzeigen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Anfrage an Middleware übergeben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Speicherorte der Kundendaten ermitteln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Daten von Backendsysteme laden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Prüfung des Zugriffstokens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Aufbereitung der Abfrageergebnisse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Anzeige im Portal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3414B0C-6B57-9BDC-7E66-2821A4FCEAD4}"/>
              </a:ext>
            </a:extLst>
          </p:cNvPr>
          <p:cNvSpPr/>
          <p:nvPr/>
        </p:nvSpPr>
        <p:spPr>
          <a:xfrm>
            <a:off x="3095967" y="3718241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8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ED22EC9-AFEE-ED16-1A24-EDF019BF7B87}"/>
              </a:ext>
            </a:extLst>
          </p:cNvPr>
          <p:cNvSpPr/>
          <p:nvPr/>
        </p:nvSpPr>
        <p:spPr>
          <a:xfrm>
            <a:off x="4295193" y="3465144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7</a:t>
            </a:r>
          </a:p>
        </p:txBody>
      </p:sp>
      <p:cxnSp>
        <p:nvCxnSpPr>
          <p:cNvPr id="71" name="Gerade Verbindung mit Pfeil 70">
            <a:extLst>
              <a:ext uri="{FF2B5EF4-FFF2-40B4-BE49-F238E27FC236}">
                <a16:creationId xmlns:a16="http://schemas.microsoft.com/office/drawing/2014/main" id="{FF7086DC-28E5-09EB-22D4-EC0FD5035446}"/>
              </a:ext>
            </a:extLst>
          </p:cNvPr>
          <p:cNvCxnSpPr>
            <a:cxnSpLocks/>
          </p:cNvCxnSpPr>
          <p:nvPr/>
        </p:nvCxnSpPr>
        <p:spPr>
          <a:xfrm>
            <a:off x="4406636" y="3824284"/>
            <a:ext cx="0" cy="8185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>
            <a:extLst>
              <a:ext uri="{FF2B5EF4-FFF2-40B4-BE49-F238E27FC236}">
                <a16:creationId xmlns:a16="http://schemas.microsoft.com/office/drawing/2014/main" id="{DAC1E7EE-0037-9A2D-7AEC-FD4FCF4071F0}"/>
              </a:ext>
            </a:extLst>
          </p:cNvPr>
          <p:cNvCxnSpPr>
            <a:cxnSpLocks/>
          </p:cNvCxnSpPr>
          <p:nvPr/>
        </p:nvCxnSpPr>
        <p:spPr>
          <a:xfrm>
            <a:off x="5368847" y="3824284"/>
            <a:ext cx="2989" cy="8185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>
            <a:extLst>
              <a:ext uri="{FF2B5EF4-FFF2-40B4-BE49-F238E27FC236}">
                <a16:creationId xmlns:a16="http://schemas.microsoft.com/office/drawing/2014/main" id="{B8DA35CA-C0E7-EF12-8DC4-B4AB8407F47F}"/>
              </a:ext>
            </a:extLst>
          </p:cNvPr>
          <p:cNvCxnSpPr>
            <a:cxnSpLocks/>
          </p:cNvCxnSpPr>
          <p:nvPr/>
        </p:nvCxnSpPr>
        <p:spPr>
          <a:xfrm>
            <a:off x="6794236" y="3824284"/>
            <a:ext cx="0" cy="8185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1D1677C0-E799-2A54-7EED-D92BC4C92235}"/>
              </a:ext>
            </a:extLst>
          </p:cNvPr>
          <p:cNvCxnSpPr>
            <a:cxnSpLocks/>
          </p:cNvCxnSpPr>
          <p:nvPr/>
        </p:nvCxnSpPr>
        <p:spPr>
          <a:xfrm flipH="1" flipV="1">
            <a:off x="5525457" y="2237161"/>
            <a:ext cx="12654" cy="89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74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D292B-72A1-5A4F-2329-865BB9E00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B98B6-9FB0-9048-1EAB-0AD05EAE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Kunde setzt Präferenzen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2BDF72D1-A145-C9A7-C35A-C10228E13515}"/>
              </a:ext>
            </a:extLst>
          </p:cNvPr>
          <p:cNvGrpSpPr/>
          <p:nvPr/>
        </p:nvGrpSpPr>
        <p:grpSpPr>
          <a:xfrm>
            <a:off x="1028721" y="1172931"/>
            <a:ext cx="9659994" cy="5002306"/>
            <a:chOff x="1028721" y="1172931"/>
            <a:chExt cx="9659994" cy="500230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BADA7061-E730-4473-8ED6-F2496F0745A9}"/>
                </a:ext>
              </a:extLst>
            </p:cNvPr>
            <p:cNvSpPr/>
            <p:nvPr/>
          </p:nvSpPr>
          <p:spPr>
            <a:xfrm>
              <a:off x="3249291" y="1172931"/>
              <a:ext cx="456392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1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6CE21D56-1078-2B76-F816-E3C7BA566E92}"/>
                </a:ext>
              </a:extLst>
            </p:cNvPr>
            <p:cNvSpPr/>
            <p:nvPr/>
          </p:nvSpPr>
          <p:spPr>
            <a:xfrm>
              <a:off x="9477556" y="1172931"/>
              <a:ext cx="121115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2</a:t>
              </a:r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284A5E7E-0F23-2928-FED2-047972D663E6}"/>
                </a:ext>
              </a:extLst>
            </p:cNvPr>
            <p:cNvGrpSpPr/>
            <p:nvPr/>
          </p:nvGrpSpPr>
          <p:grpSpPr>
            <a:xfrm>
              <a:off x="1223799" y="3151946"/>
              <a:ext cx="225333" cy="533945"/>
              <a:chOff x="1381794" y="3252158"/>
              <a:chExt cx="371329" cy="8798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58504AA-D835-82C5-7BF6-981B803D4BB0}"/>
                  </a:ext>
                </a:extLst>
              </p:cNvPr>
              <p:cNvSpPr/>
              <p:nvPr/>
            </p:nvSpPr>
            <p:spPr>
              <a:xfrm>
                <a:off x="1459825" y="3252158"/>
                <a:ext cx="215661" cy="2156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12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Gerade Verbindung 7">
                <a:extLst>
                  <a:ext uri="{FF2B5EF4-FFF2-40B4-BE49-F238E27FC236}">
                    <a16:creationId xmlns:a16="http://schemas.microsoft.com/office/drawing/2014/main" id="{59FCDADB-070D-5AB0-4C22-24D01CDF21F3}"/>
                  </a:ext>
                </a:extLst>
              </p:cNvPr>
              <p:cNvCxnSpPr>
                <a:cxnSpLocks/>
                <a:stCxn id="7" idx="4"/>
              </p:cNvCxnSpPr>
              <p:nvPr/>
            </p:nvCxnSpPr>
            <p:spPr>
              <a:xfrm>
                <a:off x="1567656" y="3467819"/>
                <a:ext cx="0" cy="345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 Verbindung 8">
                <a:extLst>
                  <a:ext uri="{FF2B5EF4-FFF2-40B4-BE49-F238E27FC236}">
                    <a16:creationId xmlns:a16="http://schemas.microsoft.com/office/drawing/2014/main" id="{BAED5611-20C8-0017-25A1-77CB17FE8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7655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>
                <a:extLst>
                  <a:ext uri="{FF2B5EF4-FFF2-40B4-BE49-F238E27FC236}">
                    <a16:creationId xmlns:a16="http://schemas.microsoft.com/office/drawing/2014/main" id="{747EE2CE-1E84-B774-FB2A-DB56893932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1794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 Verbindung 10">
                <a:extLst>
                  <a:ext uri="{FF2B5EF4-FFF2-40B4-BE49-F238E27FC236}">
                    <a16:creationId xmlns:a16="http://schemas.microsoft.com/office/drawing/2014/main" id="{D37F7F7F-E051-ED64-5FA2-D25EAF7DCE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74528" y="3554082"/>
                <a:ext cx="185862" cy="1035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03F1D00-5D46-625A-8EC3-A3AC8B8C2E72}"/>
                </a:ext>
              </a:extLst>
            </p:cNvPr>
            <p:cNvSpPr/>
            <p:nvPr/>
          </p:nvSpPr>
          <p:spPr>
            <a:xfrm>
              <a:off x="7197969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Externes FiDA API</a:t>
              </a: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0F7363A4-6527-2959-B027-2296FA6DD4E7}"/>
                </a:ext>
              </a:extLst>
            </p:cNvPr>
            <p:cNvGrpSpPr/>
            <p:nvPr/>
          </p:nvGrpSpPr>
          <p:grpSpPr>
            <a:xfrm>
              <a:off x="4142020" y="5026401"/>
              <a:ext cx="517444" cy="422694"/>
              <a:chOff x="2714298" y="4520242"/>
              <a:chExt cx="517444" cy="422694"/>
            </a:xfrm>
          </p:grpSpPr>
          <p:sp>
            <p:nvSpPr>
              <p:cNvPr id="14" name="Zylinder 13">
                <a:extLst>
                  <a:ext uri="{FF2B5EF4-FFF2-40B4-BE49-F238E27FC236}">
                    <a16:creationId xmlns:a16="http://schemas.microsoft.com/office/drawing/2014/main" id="{92D86566-6EE5-76AE-A6FF-DBD1EFF6C9E0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EE76D2BF-3796-D0D9-F735-A62907AEF3FC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1</a:t>
                </a:r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1AFB2149-C323-2CE8-D0AD-CBF6FC60D439}"/>
                </a:ext>
              </a:extLst>
            </p:cNvPr>
            <p:cNvGrpSpPr/>
            <p:nvPr/>
          </p:nvGrpSpPr>
          <p:grpSpPr>
            <a:xfrm>
              <a:off x="6559842" y="5026401"/>
              <a:ext cx="517444" cy="422694"/>
              <a:chOff x="3813017" y="4520242"/>
              <a:chExt cx="517444" cy="422694"/>
            </a:xfrm>
          </p:grpSpPr>
          <p:sp>
            <p:nvSpPr>
              <p:cNvPr id="17" name="Zylinder 16">
                <a:extLst>
                  <a:ext uri="{FF2B5EF4-FFF2-40B4-BE49-F238E27FC236}">
                    <a16:creationId xmlns:a16="http://schemas.microsoft.com/office/drawing/2014/main" id="{1815330E-0CDC-2E78-0726-13524EA07A3E}"/>
                  </a:ext>
                </a:extLst>
              </p:cNvPr>
              <p:cNvSpPr/>
              <p:nvPr/>
            </p:nvSpPr>
            <p:spPr>
              <a:xfrm>
                <a:off x="3813017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51C9886C-F929-F7FB-09D2-A5133316424C}"/>
                  </a:ext>
                </a:extLst>
              </p:cNvPr>
              <p:cNvSpPr txBox="1"/>
              <p:nvPr/>
            </p:nvSpPr>
            <p:spPr>
              <a:xfrm>
                <a:off x="3813018" y="4665937"/>
                <a:ext cx="5174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noProof="1"/>
                  <a:t>Silo n</a:t>
                </a:r>
              </a:p>
            </p:txBody>
          </p: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79BA9749-9E41-E764-89F9-E55CC2895EBC}"/>
                </a:ext>
              </a:extLst>
            </p:cNvPr>
            <p:cNvSpPr/>
            <p:nvPr/>
          </p:nvSpPr>
          <p:spPr>
            <a:xfrm>
              <a:off x="9479956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C1A093E8-9C5B-129E-1860-96C283C1FEC6}"/>
                </a:ext>
              </a:extLst>
            </p:cNvPr>
            <p:cNvSpPr txBox="1"/>
            <p:nvPr/>
          </p:nvSpPr>
          <p:spPr>
            <a:xfrm>
              <a:off x="9477557" y="3242001"/>
              <a:ext cx="6152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Externes FiDA API</a:t>
              </a:r>
            </a:p>
          </p:txBody>
        </p:sp>
        <p:sp>
          <p:nvSpPr>
            <p:cNvPr id="21" name="Pfeil nach links und rechts 20">
              <a:extLst>
                <a:ext uri="{FF2B5EF4-FFF2-40B4-BE49-F238E27FC236}">
                  <a16:creationId xmlns:a16="http://schemas.microsoft.com/office/drawing/2014/main" id="{3B57A523-87A7-7E9F-F544-5756E29E5E63}"/>
                </a:ext>
              </a:extLst>
            </p:cNvPr>
            <p:cNvSpPr/>
            <p:nvPr/>
          </p:nvSpPr>
          <p:spPr>
            <a:xfrm>
              <a:off x="7815620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A4FDE69E-0B4A-AB8C-44CD-7D6113A0123F}"/>
                </a:ext>
              </a:extLst>
            </p:cNvPr>
            <p:cNvSpPr txBox="1"/>
            <p:nvPr/>
          </p:nvSpPr>
          <p:spPr>
            <a:xfrm>
              <a:off x="3477505" y="1576598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Präferenzen des Kunden</a:t>
              </a:r>
            </a:p>
          </p:txBody>
        </p:sp>
        <p:sp>
          <p:nvSpPr>
            <p:cNvPr id="23" name="Pfeil nach links und rechts 22">
              <a:extLst>
                <a:ext uri="{FF2B5EF4-FFF2-40B4-BE49-F238E27FC236}">
                  <a16:creationId xmlns:a16="http://schemas.microsoft.com/office/drawing/2014/main" id="{E9723C60-C845-9A76-4824-E914640B682F}"/>
                </a:ext>
              </a:extLst>
            </p:cNvPr>
            <p:cNvSpPr/>
            <p:nvPr/>
          </p:nvSpPr>
          <p:spPr>
            <a:xfrm>
              <a:off x="1570613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CB8DA965-890C-7ABD-1301-D333E66F7D64}"/>
                </a:ext>
              </a:extLst>
            </p:cNvPr>
            <p:cNvSpPr txBox="1"/>
            <p:nvPr/>
          </p:nvSpPr>
          <p:spPr>
            <a:xfrm>
              <a:off x="1028721" y="3903599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Kunde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3D6E2CC4-A23D-CA8F-393D-6DCC519927E1}"/>
                </a:ext>
              </a:extLst>
            </p:cNvPr>
            <p:cNvSpPr txBox="1"/>
            <p:nvPr/>
          </p:nvSpPr>
          <p:spPr>
            <a:xfrm>
              <a:off x="4860942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Metadaten für die Kundendaten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A353F0CB-4131-E5A0-EECB-4EB386948873}"/>
                </a:ext>
              </a:extLst>
            </p:cNvPr>
            <p:cNvSpPr/>
            <p:nvPr/>
          </p:nvSpPr>
          <p:spPr>
            <a:xfrm>
              <a:off x="3246891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Portal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97DC143E-0C37-A9C9-33BD-AF753C2C6896}"/>
                </a:ext>
              </a:extLst>
            </p:cNvPr>
            <p:cNvSpPr/>
            <p:nvPr/>
          </p:nvSpPr>
          <p:spPr>
            <a:xfrm>
              <a:off x="4099010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7EBFDCB2-9089-BF5C-84C6-5E1A5B0CF011}"/>
                </a:ext>
              </a:extLst>
            </p:cNvPr>
            <p:cNvSpPr/>
            <p:nvPr/>
          </p:nvSpPr>
          <p:spPr>
            <a:xfrm>
              <a:off x="649100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9969B66D-F32D-7952-1C6E-A7AC652236EC}"/>
                </a:ext>
              </a:extLst>
            </p:cNvPr>
            <p:cNvSpPr txBox="1"/>
            <p:nvPr/>
          </p:nvSpPr>
          <p:spPr>
            <a:xfrm>
              <a:off x="5786122" y="5106943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…</a:t>
              </a: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5EC67E75-CA75-75DC-2C03-4E729AA4AF5E}"/>
                </a:ext>
              </a:extLst>
            </p:cNvPr>
            <p:cNvGrpSpPr/>
            <p:nvPr/>
          </p:nvGrpSpPr>
          <p:grpSpPr>
            <a:xfrm>
              <a:off x="5110209" y="5026401"/>
              <a:ext cx="517444" cy="422694"/>
              <a:chOff x="2714298" y="4520242"/>
              <a:chExt cx="517444" cy="422694"/>
            </a:xfrm>
          </p:grpSpPr>
          <p:sp>
            <p:nvSpPr>
              <p:cNvPr id="31" name="Zylinder 30">
                <a:extLst>
                  <a:ext uri="{FF2B5EF4-FFF2-40B4-BE49-F238E27FC236}">
                    <a16:creationId xmlns:a16="http://schemas.microsoft.com/office/drawing/2014/main" id="{04F8DB9C-72A6-8579-8D37-9A2CA0D84613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B79E7BAF-167A-42C6-DC77-35CD3DBA2B62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2</a:t>
                </a:r>
              </a:p>
            </p:txBody>
          </p:sp>
        </p:grp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6462BAC8-B450-D551-BFB3-9EDFE809F9B6}"/>
                </a:ext>
              </a:extLst>
            </p:cNvPr>
            <p:cNvSpPr/>
            <p:nvPr/>
          </p:nvSpPr>
          <p:spPr>
            <a:xfrm>
              <a:off x="506719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493499E3-0670-9586-9394-9DABEC98DCFB}"/>
                </a:ext>
              </a:extLst>
            </p:cNvPr>
            <p:cNvSpPr txBox="1"/>
            <p:nvPr/>
          </p:nvSpPr>
          <p:spPr>
            <a:xfrm>
              <a:off x="6244379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IAM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364A6925-EA99-1716-17D3-5FCA8BAA9E32}"/>
                </a:ext>
              </a:extLst>
            </p:cNvPr>
            <p:cNvSpPr/>
            <p:nvPr/>
          </p:nvSpPr>
          <p:spPr>
            <a:xfrm>
              <a:off x="4142021" y="3134171"/>
              <a:ext cx="2792180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Middleware</a:t>
              </a:r>
            </a:p>
          </p:txBody>
        </p:sp>
      </p:grpSp>
      <p:sp>
        <p:nvSpPr>
          <p:cNvPr id="68" name="Textfeld 67">
            <a:extLst>
              <a:ext uri="{FF2B5EF4-FFF2-40B4-BE49-F238E27FC236}">
                <a16:creationId xmlns:a16="http://schemas.microsoft.com/office/drawing/2014/main" id="{E773DB44-EE5F-249A-28AD-E5BB206352FB}"/>
              </a:ext>
            </a:extLst>
          </p:cNvPr>
          <p:cNvSpPr txBox="1"/>
          <p:nvPr/>
        </p:nvSpPr>
        <p:spPr>
          <a:xfrm>
            <a:off x="94555" y="4855557"/>
            <a:ext cx="26149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Ausführung Use Case „Kunde fragt seine Daten ab“ 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Abfrage der gespeicherten Präferenzen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Anzeige und Änderung der Präferenzen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Abspeichern der neuen Präferenzen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75A9E0-BD38-4F54-A3BC-4A98FAF5A69D}"/>
              </a:ext>
            </a:extLst>
          </p:cNvPr>
          <p:cNvSpPr/>
          <p:nvPr/>
        </p:nvSpPr>
        <p:spPr>
          <a:xfrm>
            <a:off x="834807" y="3024475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C7644E0-734F-8F85-32A6-70C08501D3C0}"/>
              </a:ext>
            </a:extLst>
          </p:cNvPr>
          <p:cNvSpPr/>
          <p:nvPr/>
        </p:nvSpPr>
        <p:spPr>
          <a:xfrm>
            <a:off x="3720797" y="247949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2</a:t>
            </a:r>
          </a:p>
        </p:txBody>
      </p:sp>
      <p:cxnSp>
        <p:nvCxnSpPr>
          <p:cNvPr id="38" name="Gewinkelte Verbindung 37">
            <a:extLst>
              <a:ext uri="{FF2B5EF4-FFF2-40B4-BE49-F238E27FC236}">
                <a16:creationId xmlns:a16="http://schemas.microsoft.com/office/drawing/2014/main" id="{4A60BA52-F8A9-D7EF-4709-C0C8012BB017}"/>
              </a:ext>
            </a:extLst>
          </p:cNvPr>
          <p:cNvCxnSpPr>
            <a:cxnSpLocks/>
            <a:endCxn id="22" idx="2"/>
          </p:cNvCxnSpPr>
          <p:nvPr/>
        </p:nvCxnSpPr>
        <p:spPr>
          <a:xfrm rot="5400000" flipH="1" flipV="1">
            <a:off x="3399763" y="2391915"/>
            <a:ext cx="897010" cy="587504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FECECC3E-58B1-F163-6885-811D99C4C9E9}"/>
              </a:ext>
            </a:extLst>
          </p:cNvPr>
          <p:cNvSpPr/>
          <p:nvPr/>
        </p:nvSpPr>
        <p:spPr>
          <a:xfrm>
            <a:off x="3163732" y="3024475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3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913FADE-D148-D500-CF47-AD8D7F9D8E33}"/>
              </a:ext>
            </a:extLst>
          </p:cNvPr>
          <p:cNvSpPr/>
          <p:nvPr/>
        </p:nvSpPr>
        <p:spPr>
          <a:xfrm>
            <a:off x="4090252" y="247949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33985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A4532-9284-6D43-6751-1A870C7D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83CE2-85DF-B70A-0A4A-47928A3B4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9496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DE" sz="1000" dirty="0"/>
              <a:t>Externe Abfrage von Kundendaten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BB045840-7ACF-01CB-5DEA-591BDD9AE61D}"/>
              </a:ext>
            </a:extLst>
          </p:cNvPr>
          <p:cNvGrpSpPr/>
          <p:nvPr/>
        </p:nvGrpSpPr>
        <p:grpSpPr>
          <a:xfrm>
            <a:off x="1028721" y="1172931"/>
            <a:ext cx="9659994" cy="5002306"/>
            <a:chOff x="1028721" y="1172931"/>
            <a:chExt cx="9659994" cy="500230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29606C5-53DD-2A05-5883-4711D887AFFF}"/>
                </a:ext>
              </a:extLst>
            </p:cNvPr>
            <p:cNvSpPr/>
            <p:nvPr/>
          </p:nvSpPr>
          <p:spPr>
            <a:xfrm>
              <a:off x="3249291" y="1172931"/>
              <a:ext cx="456392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1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DAF9A804-BB60-1AD9-9D77-C2B504BF96BB}"/>
                </a:ext>
              </a:extLst>
            </p:cNvPr>
            <p:cNvSpPr/>
            <p:nvPr/>
          </p:nvSpPr>
          <p:spPr>
            <a:xfrm>
              <a:off x="9477556" y="1172931"/>
              <a:ext cx="1211159" cy="50023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Unternehmen 2</a:t>
              </a:r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823DDD17-319F-E166-B98E-E90178A2DEFD}"/>
                </a:ext>
              </a:extLst>
            </p:cNvPr>
            <p:cNvGrpSpPr/>
            <p:nvPr/>
          </p:nvGrpSpPr>
          <p:grpSpPr>
            <a:xfrm>
              <a:off x="1223799" y="3151946"/>
              <a:ext cx="225333" cy="533945"/>
              <a:chOff x="1381794" y="3252158"/>
              <a:chExt cx="371329" cy="87989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F731A2E-825F-2BEA-8EE5-20644CAF0CD3}"/>
                  </a:ext>
                </a:extLst>
              </p:cNvPr>
              <p:cNvSpPr/>
              <p:nvPr/>
            </p:nvSpPr>
            <p:spPr>
              <a:xfrm>
                <a:off x="1459825" y="3252158"/>
                <a:ext cx="215661" cy="2156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12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Gerade Verbindung 7">
                <a:extLst>
                  <a:ext uri="{FF2B5EF4-FFF2-40B4-BE49-F238E27FC236}">
                    <a16:creationId xmlns:a16="http://schemas.microsoft.com/office/drawing/2014/main" id="{ACBEBF2F-0B52-1755-B4A8-159D83409DF7}"/>
                  </a:ext>
                </a:extLst>
              </p:cNvPr>
              <p:cNvCxnSpPr>
                <a:cxnSpLocks/>
                <a:stCxn id="7" idx="4"/>
              </p:cNvCxnSpPr>
              <p:nvPr/>
            </p:nvCxnSpPr>
            <p:spPr>
              <a:xfrm>
                <a:off x="1567656" y="3467819"/>
                <a:ext cx="0" cy="345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 Verbindung 8">
                <a:extLst>
                  <a:ext uri="{FF2B5EF4-FFF2-40B4-BE49-F238E27FC236}">
                    <a16:creationId xmlns:a16="http://schemas.microsoft.com/office/drawing/2014/main" id="{3F55B574-4BB7-8BC7-7173-32A43C2E1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7655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>
                <a:extLst>
                  <a:ext uri="{FF2B5EF4-FFF2-40B4-BE49-F238E27FC236}">
                    <a16:creationId xmlns:a16="http://schemas.microsoft.com/office/drawing/2014/main" id="{FE620E9C-CC42-D117-F248-53F681338C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1794" y="3812875"/>
                <a:ext cx="185468" cy="3191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 Verbindung 10">
                <a:extLst>
                  <a:ext uri="{FF2B5EF4-FFF2-40B4-BE49-F238E27FC236}">
                    <a16:creationId xmlns:a16="http://schemas.microsoft.com/office/drawing/2014/main" id="{74ED14E2-C882-B09D-2B6D-368797C2EA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74528" y="3554082"/>
                <a:ext cx="185862" cy="1035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0109A4B-7C55-B75E-6C1B-C2997C676ADB}"/>
                </a:ext>
              </a:extLst>
            </p:cNvPr>
            <p:cNvSpPr/>
            <p:nvPr/>
          </p:nvSpPr>
          <p:spPr>
            <a:xfrm>
              <a:off x="7197969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Externes FiDA API</a:t>
              </a: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0856E4D8-6DF4-7A8D-9BBF-6389E8A07D8E}"/>
                </a:ext>
              </a:extLst>
            </p:cNvPr>
            <p:cNvGrpSpPr/>
            <p:nvPr/>
          </p:nvGrpSpPr>
          <p:grpSpPr>
            <a:xfrm>
              <a:off x="4142020" y="5026401"/>
              <a:ext cx="517444" cy="422694"/>
              <a:chOff x="2714298" y="4520242"/>
              <a:chExt cx="517444" cy="422694"/>
            </a:xfrm>
          </p:grpSpPr>
          <p:sp>
            <p:nvSpPr>
              <p:cNvPr id="14" name="Zylinder 13">
                <a:extLst>
                  <a:ext uri="{FF2B5EF4-FFF2-40B4-BE49-F238E27FC236}">
                    <a16:creationId xmlns:a16="http://schemas.microsoft.com/office/drawing/2014/main" id="{F0B20F69-9F31-DE89-AB1E-C02346EAE7C3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2C3ACDC4-8B5C-82DB-3788-0DA6C5155066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1</a:t>
                </a:r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73BB4215-CE46-0B8B-B8B1-549F4E09B455}"/>
                </a:ext>
              </a:extLst>
            </p:cNvPr>
            <p:cNvGrpSpPr/>
            <p:nvPr/>
          </p:nvGrpSpPr>
          <p:grpSpPr>
            <a:xfrm>
              <a:off x="6559842" y="5026401"/>
              <a:ext cx="517444" cy="422694"/>
              <a:chOff x="3813017" y="4520242"/>
              <a:chExt cx="517444" cy="422694"/>
            </a:xfrm>
          </p:grpSpPr>
          <p:sp>
            <p:nvSpPr>
              <p:cNvPr id="17" name="Zylinder 16">
                <a:extLst>
                  <a:ext uri="{FF2B5EF4-FFF2-40B4-BE49-F238E27FC236}">
                    <a16:creationId xmlns:a16="http://schemas.microsoft.com/office/drawing/2014/main" id="{45E98952-DC37-2CA8-23EA-E11B719C5802}"/>
                  </a:ext>
                </a:extLst>
              </p:cNvPr>
              <p:cNvSpPr/>
              <p:nvPr/>
            </p:nvSpPr>
            <p:spPr>
              <a:xfrm>
                <a:off x="3813017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7B1CAB83-203E-CF8A-1CA8-CED06C546407}"/>
                  </a:ext>
                </a:extLst>
              </p:cNvPr>
              <p:cNvSpPr txBox="1"/>
              <p:nvPr/>
            </p:nvSpPr>
            <p:spPr>
              <a:xfrm>
                <a:off x="3813018" y="4665937"/>
                <a:ext cx="5174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noProof="1"/>
                  <a:t>Silo n</a:t>
                </a:r>
              </a:p>
            </p:txBody>
          </p: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45E964DF-036D-3A1E-72B3-CA3EF89E8C1C}"/>
                </a:ext>
              </a:extLst>
            </p:cNvPr>
            <p:cNvSpPr/>
            <p:nvPr/>
          </p:nvSpPr>
          <p:spPr>
            <a:xfrm>
              <a:off x="9479956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A1BABCF-A771-DE39-48A2-3EAE8C61F001}"/>
                </a:ext>
              </a:extLst>
            </p:cNvPr>
            <p:cNvSpPr txBox="1"/>
            <p:nvPr/>
          </p:nvSpPr>
          <p:spPr>
            <a:xfrm>
              <a:off x="9477557" y="3242001"/>
              <a:ext cx="6152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Externes FiDA API</a:t>
              </a:r>
            </a:p>
          </p:txBody>
        </p:sp>
        <p:sp>
          <p:nvSpPr>
            <p:cNvPr id="21" name="Pfeil nach links und rechts 20">
              <a:extLst>
                <a:ext uri="{FF2B5EF4-FFF2-40B4-BE49-F238E27FC236}">
                  <a16:creationId xmlns:a16="http://schemas.microsoft.com/office/drawing/2014/main" id="{484A1A92-3511-2B07-2B32-3619277F1773}"/>
                </a:ext>
              </a:extLst>
            </p:cNvPr>
            <p:cNvSpPr/>
            <p:nvPr/>
          </p:nvSpPr>
          <p:spPr>
            <a:xfrm>
              <a:off x="7815620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9773C25B-9AFF-41EF-BF16-5454D70A9B43}"/>
                </a:ext>
              </a:extLst>
            </p:cNvPr>
            <p:cNvSpPr txBox="1"/>
            <p:nvPr/>
          </p:nvSpPr>
          <p:spPr>
            <a:xfrm>
              <a:off x="3477505" y="1576598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Präferenzen des Kunden</a:t>
              </a:r>
            </a:p>
          </p:txBody>
        </p:sp>
        <p:sp>
          <p:nvSpPr>
            <p:cNvPr id="23" name="Pfeil nach links und rechts 22">
              <a:extLst>
                <a:ext uri="{FF2B5EF4-FFF2-40B4-BE49-F238E27FC236}">
                  <a16:creationId xmlns:a16="http://schemas.microsoft.com/office/drawing/2014/main" id="{EB257B1D-5EE9-2338-F525-CA6607291BBF}"/>
                </a:ext>
              </a:extLst>
            </p:cNvPr>
            <p:cNvSpPr/>
            <p:nvPr/>
          </p:nvSpPr>
          <p:spPr>
            <a:xfrm>
              <a:off x="1570613" y="3311013"/>
              <a:ext cx="1659536" cy="361875"/>
            </a:xfrm>
            <a:prstGeom prst="left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de-DE" sz="1000">
                <a:solidFill>
                  <a:schemeClr val="tx1"/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026D098E-B753-74CD-7616-B81BD90FAF16}"/>
                </a:ext>
              </a:extLst>
            </p:cNvPr>
            <p:cNvSpPr txBox="1"/>
            <p:nvPr/>
          </p:nvSpPr>
          <p:spPr>
            <a:xfrm>
              <a:off x="1028721" y="3903599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Kunde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55A0C7AE-29C7-C4F2-8E92-AEC98FEFD844}"/>
                </a:ext>
              </a:extLst>
            </p:cNvPr>
            <p:cNvSpPr txBox="1"/>
            <p:nvPr/>
          </p:nvSpPr>
          <p:spPr>
            <a:xfrm>
              <a:off x="4860942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Metadaten für die Kundendaten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A8D71DA0-5966-9ED3-6ECE-4C1567258DB5}"/>
                </a:ext>
              </a:extLst>
            </p:cNvPr>
            <p:cNvSpPr/>
            <p:nvPr/>
          </p:nvSpPr>
          <p:spPr>
            <a:xfrm>
              <a:off x="3246891" y="3134171"/>
              <a:ext cx="615251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Portal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E28798DB-7460-29DE-1D81-AB03387A98AB}"/>
                </a:ext>
              </a:extLst>
            </p:cNvPr>
            <p:cNvSpPr/>
            <p:nvPr/>
          </p:nvSpPr>
          <p:spPr>
            <a:xfrm>
              <a:off x="4099010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DFBDB9EA-4FFC-4258-683A-BCE8B3678C73}"/>
                </a:ext>
              </a:extLst>
            </p:cNvPr>
            <p:cNvSpPr/>
            <p:nvPr/>
          </p:nvSpPr>
          <p:spPr>
            <a:xfrm>
              <a:off x="649100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CB3273FB-BA4B-8834-1121-92D7608ECD5B}"/>
                </a:ext>
              </a:extLst>
            </p:cNvPr>
            <p:cNvSpPr txBox="1"/>
            <p:nvPr/>
          </p:nvSpPr>
          <p:spPr>
            <a:xfrm>
              <a:off x="5786122" y="5106943"/>
              <a:ext cx="615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/>
                <a:t>…</a:t>
              </a: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AA402F87-68F2-F71F-716C-02699AE50F73}"/>
                </a:ext>
              </a:extLst>
            </p:cNvPr>
            <p:cNvGrpSpPr/>
            <p:nvPr/>
          </p:nvGrpSpPr>
          <p:grpSpPr>
            <a:xfrm>
              <a:off x="5110209" y="5026401"/>
              <a:ext cx="517444" cy="422694"/>
              <a:chOff x="2714298" y="4520242"/>
              <a:chExt cx="517444" cy="422694"/>
            </a:xfrm>
          </p:grpSpPr>
          <p:sp>
            <p:nvSpPr>
              <p:cNvPr id="31" name="Zylinder 30">
                <a:extLst>
                  <a:ext uri="{FF2B5EF4-FFF2-40B4-BE49-F238E27FC236}">
                    <a16:creationId xmlns:a16="http://schemas.microsoft.com/office/drawing/2014/main" id="{639B389D-8E2E-4F42-190C-1337EE1EB9FE}"/>
                  </a:ext>
                </a:extLst>
              </p:cNvPr>
              <p:cNvSpPr/>
              <p:nvPr/>
            </p:nvSpPr>
            <p:spPr>
              <a:xfrm>
                <a:off x="2714298" y="4520242"/>
                <a:ext cx="517444" cy="422694"/>
              </a:xfrm>
              <a:prstGeom prst="ca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endParaRPr lang="de-DE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8F97689A-6A4D-F611-3B01-2206FF7D2A4A}"/>
                  </a:ext>
                </a:extLst>
              </p:cNvPr>
              <p:cNvSpPr txBox="1"/>
              <p:nvPr/>
            </p:nvSpPr>
            <p:spPr>
              <a:xfrm>
                <a:off x="2714298" y="4665937"/>
                <a:ext cx="5174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/>
                  <a:t>Silo 2</a:t>
                </a:r>
              </a:p>
            </p:txBody>
          </p:sp>
        </p:grp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C45D1F97-612D-A671-3BE8-20DECCF75ACA}"/>
                </a:ext>
              </a:extLst>
            </p:cNvPr>
            <p:cNvSpPr/>
            <p:nvPr/>
          </p:nvSpPr>
          <p:spPr>
            <a:xfrm>
              <a:off x="5067199" y="4642859"/>
              <a:ext cx="615251" cy="305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Internes FiDA API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62D9F2F9-E6D7-D5DB-E1A1-221923CA2882}"/>
                </a:ext>
              </a:extLst>
            </p:cNvPr>
            <p:cNvSpPr txBox="1"/>
            <p:nvPr/>
          </p:nvSpPr>
          <p:spPr>
            <a:xfrm>
              <a:off x="6244379" y="1576597"/>
              <a:ext cx="1329029" cy="6605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>
              <a:defPPr>
                <a:defRPr lang="de-DE"/>
              </a:defPPr>
              <a:lvl1pPr algn="ctr">
                <a:defRPr sz="12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1000" dirty="0">
                  <a:solidFill>
                    <a:schemeClr val="tx1"/>
                  </a:solidFill>
                </a:rPr>
                <a:t>IAM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8B3930C5-148A-C272-325D-B2C367B6E203}"/>
                </a:ext>
              </a:extLst>
            </p:cNvPr>
            <p:cNvSpPr/>
            <p:nvPr/>
          </p:nvSpPr>
          <p:spPr>
            <a:xfrm>
              <a:off x="4142021" y="3134171"/>
              <a:ext cx="2792180" cy="6901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</a:rPr>
                <a:t>FiDA </a:t>
              </a:r>
              <a:br>
                <a:rPr lang="de-DE" sz="1000" dirty="0">
                  <a:solidFill>
                    <a:schemeClr val="tx1"/>
                  </a:solidFill>
                </a:rPr>
              </a:br>
              <a:r>
                <a:rPr lang="de-DE" sz="1000" dirty="0">
                  <a:solidFill>
                    <a:schemeClr val="tx1"/>
                  </a:solidFill>
                </a:rPr>
                <a:t>Middleware</a:t>
              </a:r>
            </a:p>
          </p:txBody>
        </p:sp>
      </p:grpSp>
      <p:sp>
        <p:nvSpPr>
          <p:cNvPr id="68" name="Textfeld 67">
            <a:extLst>
              <a:ext uri="{FF2B5EF4-FFF2-40B4-BE49-F238E27FC236}">
                <a16:creationId xmlns:a16="http://schemas.microsoft.com/office/drawing/2014/main" id="{F2B5C230-A64E-34E7-EDF3-82141BC76FBF}"/>
              </a:ext>
            </a:extLst>
          </p:cNvPr>
          <p:cNvSpPr txBox="1"/>
          <p:nvPr/>
        </p:nvSpPr>
        <p:spPr>
          <a:xfrm>
            <a:off x="94555" y="4271739"/>
            <a:ext cx="26149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Kundendaten werden extern abgefragt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Authentifizierung des externen Partners</a:t>
            </a:r>
          </a:p>
          <a:p>
            <a:pPr marL="228600" indent="-228600">
              <a:buFontTx/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Anfrage an Middleware übergeben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Laden und Auswerten der Präferenzen des Kunden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Speicherorte der Kundendaten ermitteln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Zugriffstoken für die Kundendaten besorgen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Daten von Backendsysteme laden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Prüfung des Zugriffstokens</a:t>
            </a:r>
          </a:p>
          <a:p>
            <a:pPr marL="228600" indent="-228600">
              <a:buAutoNum type="arabicPeriod"/>
            </a:pPr>
            <a:r>
              <a:rPr lang="de-DE" sz="1100" dirty="0">
                <a:solidFill>
                  <a:srgbClr val="C00000"/>
                </a:solidFill>
              </a:rPr>
              <a:t>Aufbereitung der Abfrageergebnisse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A55D8C5-EAB9-9172-896D-4CFF32499E99}"/>
              </a:ext>
            </a:extLst>
          </p:cNvPr>
          <p:cNvSpPr/>
          <p:nvPr/>
        </p:nvSpPr>
        <p:spPr>
          <a:xfrm>
            <a:off x="8063985" y="3006700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1</a:t>
            </a: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CBAC8F9F-4526-9A74-4F01-161195DE9347}"/>
              </a:ext>
            </a:extLst>
          </p:cNvPr>
          <p:cNvCxnSpPr>
            <a:cxnSpLocks/>
            <a:stCxn id="12" idx="1"/>
            <a:endCxn id="35" idx="3"/>
          </p:cNvCxnSpPr>
          <p:nvPr/>
        </p:nvCxnSpPr>
        <p:spPr>
          <a:xfrm flipH="1">
            <a:off x="6934201" y="3479228"/>
            <a:ext cx="26376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0DF7ED43-3466-B93D-F4FA-7FE0337E3FF4}"/>
              </a:ext>
            </a:extLst>
          </p:cNvPr>
          <p:cNvSpPr/>
          <p:nvPr/>
        </p:nvSpPr>
        <p:spPr>
          <a:xfrm>
            <a:off x="6988220" y="3006700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3</a:t>
            </a:r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9CCB3279-CF11-B956-5749-51D29935C34C}"/>
              </a:ext>
            </a:extLst>
          </p:cNvPr>
          <p:cNvCxnSpPr>
            <a:cxnSpLocks/>
          </p:cNvCxnSpPr>
          <p:nvPr/>
        </p:nvCxnSpPr>
        <p:spPr>
          <a:xfrm flipV="1">
            <a:off x="4531887" y="2237161"/>
            <a:ext cx="0" cy="89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4CBB050D-BB37-FFB6-E60A-29DE0C20AFB1}"/>
              </a:ext>
            </a:extLst>
          </p:cNvPr>
          <p:cNvSpPr/>
          <p:nvPr/>
        </p:nvSpPr>
        <p:spPr>
          <a:xfrm>
            <a:off x="4315007" y="280638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4</a:t>
            </a:r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EB67FCCD-7FDB-CB8A-CD3E-A0FC70122DA4}"/>
              </a:ext>
            </a:extLst>
          </p:cNvPr>
          <p:cNvCxnSpPr>
            <a:cxnSpLocks/>
          </p:cNvCxnSpPr>
          <p:nvPr/>
        </p:nvCxnSpPr>
        <p:spPr>
          <a:xfrm flipV="1">
            <a:off x="5479337" y="2237161"/>
            <a:ext cx="0" cy="89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4BF4C0E6-72BB-1CB5-9999-63F77358EF0C}"/>
              </a:ext>
            </a:extLst>
          </p:cNvPr>
          <p:cNvSpPr/>
          <p:nvPr/>
        </p:nvSpPr>
        <p:spPr>
          <a:xfrm>
            <a:off x="5262457" y="280638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5</a:t>
            </a:r>
          </a:p>
        </p:txBody>
      </p: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EE9C02F1-A118-1A26-BB7D-D55A911EB1ED}"/>
              </a:ext>
            </a:extLst>
          </p:cNvPr>
          <p:cNvCxnSpPr>
            <a:cxnSpLocks/>
          </p:cNvCxnSpPr>
          <p:nvPr/>
        </p:nvCxnSpPr>
        <p:spPr>
          <a:xfrm flipV="1">
            <a:off x="6590845" y="2237161"/>
            <a:ext cx="0" cy="89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BF578286-0A2C-BDC6-5904-A6998ED574B7}"/>
              </a:ext>
            </a:extLst>
          </p:cNvPr>
          <p:cNvSpPr/>
          <p:nvPr/>
        </p:nvSpPr>
        <p:spPr>
          <a:xfrm>
            <a:off x="6572271" y="2806382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6</a:t>
            </a:r>
          </a:p>
        </p:txBody>
      </p: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2AE2A793-B37F-399C-D45A-390BF11D3D41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5374825" y="3824284"/>
            <a:ext cx="0" cy="8185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22AD11A3-E410-FEA1-8A01-D34411F779C6}"/>
              </a:ext>
            </a:extLst>
          </p:cNvPr>
          <p:cNvSpPr/>
          <p:nvPr/>
        </p:nvSpPr>
        <p:spPr>
          <a:xfrm>
            <a:off x="5351866" y="4196287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7</a:t>
            </a:r>
          </a:p>
        </p:txBody>
      </p:sp>
      <p:cxnSp>
        <p:nvCxnSpPr>
          <p:cNvPr id="57" name="Gewinkelte Verbindung 56">
            <a:extLst>
              <a:ext uri="{FF2B5EF4-FFF2-40B4-BE49-F238E27FC236}">
                <a16:creationId xmlns:a16="http://schemas.microsoft.com/office/drawing/2014/main" id="{117B0F00-BD01-8E16-CFE3-D5D83C363A06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682450" y="2237161"/>
            <a:ext cx="691515" cy="255824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F1AE19C5-CF4C-2105-35D3-6BD0F54C077F}"/>
              </a:ext>
            </a:extLst>
          </p:cNvPr>
          <p:cNvSpPr/>
          <p:nvPr/>
        </p:nvSpPr>
        <p:spPr>
          <a:xfrm>
            <a:off x="6167114" y="4196287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8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C4CC99B-886D-20EE-C517-044FA2F00FEA}"/>
              </a:ext>
            </a:extLst>
          </p:cNvPr>
          <p:cNvSpPr/>
          <p:nvPr/>
        </p:nvSpPr>
        <p:spPr>
          <a:xfrm>
            <a:off x="6610310" y="3531570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9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830C4FD4-86E4-2702-CD08-78AFD3F9ED15}"/>
              </a:ext>
            </a:extLst>
          </p:cNvPr>
          <p:cNvCxnSpPr>
            <a:cxnSpLocks/>
          </p:cNvCxnSpPr>
          <p:nvPr/>
        </p:nvCxnSpPr>
        <p:spPr>
          <a:xfrm flipV="1">
            <a:off x="7426568" y="2237161"/>
            <a:ext cx="0" cy="8970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F7DCAED1-DA7D-4E40-1221-957F1B74501D}"/>
              </a:ext>
            </a:extLst>
          </p:cNvPr>
          <p:cNvSpPr/>
          <p:nvPr/>
        </p:nvSpPr>
        <p:spPr>
          <a:xfrm>
            <a:off x="7396435" y="2598488"/>
            <a:ext cx="254942" cy="25494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e-DE" sz="11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1499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Macintosh PowerPoint</Application>
  <PresentationFormat>Breitbild</PresentationFormat>
  <Paragraphs>288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Courier New</vt:lpstr>
      <vt:lpstr>Office</vt:lpstr>
      <vt:lpstr>Entrance</vt:lpstr>
      <vt:lpstr>Teilnehmer</vt:lpstr>
      <vt:lpstr>Thema des Circles</vt:lpstr>
      <vt:lpstr>Der Circle löst folgende Probleme</vt:lpstr>
      <vt:lpstr>Zeithorizont</vt:lpstr>
      <vt:lpstr>Außenwirkung</vt:lpstr>
      <vt:lpstr>Liefergegenstände des Circles</vt:lpstr>
      <vt:lpstr>Nächste Schritte</vt:lpstr>
      <vt:lpstr>TODO Workstream 1: IOM</vt:lpstr>
      <vt:lpstr>TODO Workstream 2: Architektur-Muster</vt:lpstr>
      <vt:lpstr>TODO Workstream 3: Leadership-Teams </vt:lpstr>
      <vt:lpstr>TODO Teilnehmer</vt:lpstr>
      <vt:lpstr>Aktuelle Website</vt:lpstr>
      <vt:lpstr>PowerPoint-Präsentation</vt:lpstr>
      <vt:lpstr>Absprache Dirk G / Dirk K zu Architekturmustern</vt:lpstr>
      <vt:lpstr>Überblick FiDA-Architektur</vt:lpstr>
      <vt:lpstr>Überblick FiDA-Architektur</vt:lpstr>
      <vt:lpstr>Überblick FiDA-Architektur</vt:lpstr>
      <vt:lpstr>Überblick FiDA-Architektur</vt:lpstr>
      <vt:lpstr>Kunde fragt seine Daten ab</vt:lpstr>
      <vt:lpstr>Kunde setzt Präferenzen</vt:lpstr>
      <vt:lpstr>Externe Abfrage von Kundendaten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Dirk Krafzig</dc:creator>
  <cp:lastModifiedBy>Dirk Krafzig</cp:lastModifiedBy>
  <cp:revision>11</cp:revision>
  <dcterms:created xsi:type="dcterms:W3CDTF">2025-05-08T12:24:41Z</dcterms:created>
  <dcterms:modified xsi:type="dcterms:W3CDTF">2025-07-03T04:31:10Z</dcterms:modified>
</cp:coreProperties>
</file>