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"/>
  </p:notesMasterIdLst>
  <p:sldIdLst>
    <p:sldId id="256" r:id="rId2"/>
    <p:sldId id="270" r:id="rId3"/>
    <p:sldId id="292" r:id="rId4"/>
    <p:sldId id="290" r:id="rId5"/>
    <p:sldId id="289" r:id="rId6"/>
    <p:sldId id="291" r:id="rId7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9ED"/>
    <a:srgbClr val="D3666E"/>
    <a:srgbClr val="F0F6E6"/>
    <a:srgbClr val="00C5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8" autoAdjust="0"/>
    <p:restoredTop sz="76875" autoAdjust="0"/>
  </p:normalViewPr>
  <p:slideViewPr>
    <p:cSldViewPr snapToGrid="0">
      <p:cViewPr varScale="1">
        <p:scale>
          <a:sx n="72" d="100"/>
          <a:sy n="72" d="100"/>
        </p:scale>
        <p:origin x="8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DE503-900E-40A7-997B-8FA17482777A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1C635-7C89-48CE-9CC7-1A6137B9C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3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05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BA0D9-17AD-02B7-23A4-87F75CC77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EEC77-7330-8C64-CCFB-BEAA5B00C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BC0D09-258F-64A7-25BF-D444AAE29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02154-4F81-54DA-E8FF-D0516356F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67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97C1E-CDBF-F7C8-0C90-C902A7597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97765-8C0B-8B9C-4A42-147976213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3E0D9F-7ADF-0A9D-7DC5-FFB8CB59D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98E9F-0C50-B41C-7ED6-0F7EE5526E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02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7CC90-ED94-1A1B-FDED-9EAB21A33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E7B4E8-F3DD-752B-5291-5F8B69BD9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EB5FC0-A7D5-E70F-86E7-62C56A67FD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B16FB-5AE3-9274-E3BB-7BCE870F2D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89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FD385-9CFF-6616-C7EA-7E842ECEE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63767E-3842-D879-4A0C-1DA6A8E04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44A2F-33EF-BDB8-426A-FAA90361C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71EC-F183-A59D-084F-8D93BA3A2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14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8E2C5-F180-8D8A-2818-473559A20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6391A4-D8F9-F13F-D83E-093845936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50F815-1AEB-FB92-BA93-EF560C96C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0BD08-5433-323F-480D-5DA6C2687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99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06DF-156D-1ACA-BBC2-AA5F49151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1560F-0C0F-B280-3E13-15303CC22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093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@@T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06DF-156D-1ACA-BBC2-AA5F49151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1560F-0C0F-B280-3E13-15303CC22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67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1375-4DB4-AB6F-2F8F-598B2532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520700"/>
            <a:ext cx="10515600" cy="457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  <a:cs typeface="Aharoni" panose="020B06040202020202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F8482-CBCD-9B42-D008-E7B549CA6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22E2E"/>
                </a:solidFill>
              </a:defRPr>
            </a:lvl1pPr>
            <a:lvl2pPr>
              <a:defRPr>
                <a:solidFill>
                  <a:srgbClr val="322E2E"/>
                </a:solidFill>
              </a:defRPr>
            </a:lvl2pPr>
            <a:lvl3pPr>
              <a:defRPr>
                <a:solidFill>
                  <a:srgbClr val="322E2E"/>
                </a:solidFill>
              </a:defRPr>
            </a:lvl3pPr>
            <a:lvl4pPr>
              <a:defRPr>
                <a:solidFill>
                  <a:srgbClr val="322E2E"/>
                </a:solidFill>
              </a:defRPr>
            </a:lvl4pPr>
            <a:lvl5pPr>
              <a:defRPr>
                <a:solidFill>
                  <a:srgbClr val="322E2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0802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98F8D-C28A-A064-F12D-41A84E8A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322E2E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B1BF1-555C-2A55-8A49-6CAC392A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5637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53B92-332D-6DB8-B06C-7E3418710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1E47A-27A0-7EE2-68E7-A1FB7E147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36FAB-210B-BC19-8F11-1D6AE7589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84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F791-DCC6-E37D-A351-783BFE233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" y="421200"/>
            <a:ext cx="10515600" cy="1325563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435ABF-02E8-5F7C-4FDD-03E190D2D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734462-8968-6852-8EC3-4D83EC3A2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A1F0B-9EA0-AAA9-6408-8EC203D9A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F24A44-779A-E0E2-1AE7-C96AF61BA6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557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27989-A828-31D8-56D8-D57B95530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ichroma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7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66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326B-34D3-A8D3-EC3A-8E7B24F37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E3971-2320-1336-B530-FE882A81C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D7A43-E73B-537D-CCAC-2DFE18D37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720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6A5B7-DAD5-175E-AE97-398A725B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451AD6-F0B6-93FF-AAA5-2FADAF712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D446B-3F83-82BB-6F75-2B7D626FA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244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1AC6-ABCF-F9E1-9760-D2AD29004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69C91-8C5B-EFD6-471A-124EEE663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812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7C6222-4152-EAC0-1212-B782D75ACF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B5E3B5-7F66-5C04-2F08-1E5AF96EE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14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5AA9A-11C4-EE58-8D67-7FA2DD9DE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  <a:prstGeom prst="rect">
            <a:avLst/>
          </a:prstGeom>
        </p:spPr>
        <p:txBody>
          <a:bodyPr vert="horz" lIns="36000" tIns="36000" rIns="36000" bIns="3600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DC35B-8B1F-DDB0-20CD-57032F945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937" y="1331650"/>
            <a:ext cx="11234125" cy="4833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A black and white text&#10;&#10;Description automatically generated">
            <a:extLst>
              <a:ext uri="{FF2B5EF4-FFF2-40B4-BE49-F238E27FC236}">
                <a16:creationId xmlns:a16="http://schemas.microsoft.com/office/drawing/2014/main" id="{E3D7C65D-7953-2443-D997-ED43729D98C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58" y="63745"/>
            <a:ext cx="1678822" cy="300239"/>
          </a:xfrm>
          <a:prstGeom prst="rect">
            <a:avLst/>
          </a:prstGeom>
        </p:spPr>
      </p:pic>
      <p:pic>
        <p:nvPicPr>
          <p:cNvPr id="9" name="Picture 8" descr="A pink cross with a black background&#10;&#10;Description automatically generated">
            <a:extLst>
              <a:ext uri="{FF2B5EF4-FFF2-40B4-BE49-F238E27FC236}">
                <a16:creationId xmlns:a16="http://schemas.microsoft.com/office/drawing/2014/main" id="{BCAD3DD3-F971-23EA-0D53-47EE58ECAD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028" y="6554310"/>
            <a:ext cx="727181" cy="23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78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D3666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EBF363-6AD5-74F1-1D0C-E77E4C11E597}"/>
              </a:ext>
            </a:extLst>
          </p:cNvPr>
          <p:cNvSpPr txBox="1"/>
          <p:nvPr/>
        </p:nvSpPr>
        <p:spPr>
          <a:xfrm>
            <a:off x="1285882" y="4740086"/>
            <a:ext cx="9249895" cy="827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GB" sz="2000" dirty="0"/>
              <a:t>Enterprise Transformation Circle</a:t>
            </a:r>
          </a:p>
          <a:p>
            <a:pPr algn="l">
              <a:lnSpc>
                <a:spcPct val="125000"/>
              </a:lnSpc>
            </a:pPr>
            <a:r>
              <a:rPr lang="en-GB" sz="2000" dirty="0">
                <a:effectLst/>
              </a:rPr>
              <a:t>FIDA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95A1AC-C1A1-6D45-7C41-5B52E0CC2455}"/>
              </a:ext>
            </a:extLst>
          </p:cNvPr>
          <p:cNvCxnSpPr>
            <a:cxnSpLocks/>
          </p:cNvCxnSpPr>
          <p:nvPr/>
        </p:nvCxnSpPr>
        <p:spPr>
          <a:xfrm>
            <a:off x="1285882" y="4740086"/>
            <a:ext cx="96264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C9F3F0B-1793-9904-3FF8-06446AEC1D38}"/>
              </a:ext>
            </a:extLst>
          </p:cNvPr>
          <p:cNvSpPr txBox="1"/>
          <p:nvPr/>
        </p:nvSpPr>
        <p:spPr>
          <a:xfrm>
            <a:off x="1285883" y="1353712"/>
            <a:ext cx="9794491" cy="1261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GB" sz="3200" b="1" dirty="0">
                <a:solidFill>
                  <a:srgbClr val="D3666E"/>
                </a:solidFill>
                <a:latin typeface="+mj-lt"/>
              </a:rPr>
              <a:t>FIDA implementation project</a:t>
            </a:r>
          </a:p>
          <a:p>
            <a:pPr algn="l">
              <a:lnSpc>
                <a:spcPct val="125000"/>
              </a:lnSpc>
            </a:pPr>
            <a:r>
              <a:rPr lang="en-GB" sz="3200" b="1" dirty="0">
                <a:solidFill>
                  <a:srgbClr val="D3666E"/>
                </a:solidFill>
                <a:effectLst/>
                <a:latin typeface="+mj-lt"/>
              </a:rPr>
              <a:t>Leadership Team</a:t>
            </a:r>
            <a:endParaRPr lang="en-GB" sz="2800" b="1" dirty="0">
              <a:solidFill>
                <a:srgbClr val="D3666E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B6AB06-C325-3B68-2C88-5024986D2674}"/>
              </a:ext>
            </a:extLst>
          </p:cNvPr>
          <p:cNvSpPr txBox="1"/>
          <p:nvPr/>
        </p:nvSpPr>
        <p:spPr>
          <a:xfrm>
            <a:off x="586768" y="5790788"/>
            <a:ext cx="111927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chemeClr val="accent1"/>
                </a:solidFill>
                <a:effectLst/>
              </a:rPr>
              <a:t>THE VIEWS EXPRESSED ARE THOSE OF THE AUTHOR AND DO NOT NECESSARILY REFLECT THOSE OF GENERALI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482A53-211E-9B9E-F7AE-99EEE35D9035}"/>
              </a:ext>
            </a:extLst>
          </p:cNvPr>
          <p:cNvSpPr txBox="1"/>
          <p:nvPr/>
        </p:nvSpPr>
        <p:spPr>
          <a:xfrm>
            <a:off x="1285882" y="4251192"/>
            <a:ext cx="6096000" cy="4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GB" sz="2000" b="1" dirty="0">
                <a:effectLst/>
              </a:rPr>
              <a:t>Fabio Turel, IT Strategy – Generali Switzerland</a:t>
            </a:r>
          </a:p>
        </p:txBody>
      </p:sp>
    </p:spTree>
    <p:extLst>
      <p:ext uri="{BB962C8B-B14F-4D97-AF65-F5344CB8AC3E}">
        <p14:creationId xmlns:p14="http://schemas.microsoft.com/office/powerpoint/2010/main" val="3949578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F4B65-84FF-B647-486D-06CB45FB1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C08B5A8-A18D-F251-90D5-591108CA2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929952"/>
              </p:ext>
            </p:extLst>
          </p:nvPr>
        </p:nvGraphicFramePr>
        <p:xfrm>
          <a:off x="478936" y="1231246"/>
          <a:ext cx="11217432" cy="4855362"/>
        </p:xfrm>
        <a:graphic>
          <a:graphicData uri="http://schemas.openxmlformats.org/drawingml/2006/table">
            <a:tbl>
              <a:tblPr/>
              <a:tblGrid>
                <a:gridCol w="1111325">
                  <a:extLst>
                    <a:ext uri="{9D8B030D-6E8A-4147-A177-3AD203B41FA5}">
                      <a16:colId xmlns:a16="http://schemas.microsoft.com/office/drawing/2014/main" val="3525463368"/>
                    </a:ext>
                  </a:extLst>
                </a:gridCol>
                <a:gridCol w="3445757">
                  <a:extLst>
                    <a:ext uri="{9D8B030D-6E8A-4147-A177-3AD203B41FA5}">
                      <a16:colId xmlns:a16="http://schemas.microsoft.com/office/drawing/2014/main" val="913163066"/>
                    </a:ext>
                  </a:extLst>
                </a:gridCol>
                <a:gridCol w="3349650">
                  <a:extLst>
                    <a:ext uri="{9D8B030D-6E8A-4147-A177-3AD203B41FA5}">
                      <a16:colId xmlns:a16="http://schemas.microsoft.com/office/drawing/2014/main" val="1606208847"/>
                    </a:ext>
                  </a:extLst>
                </a:gridCol>
                <a:gridCol w="3310700">
                  <a:extLst>
                    <a:ext uri="{9D8B030D-6E8A-4147-A177-3AD203B41FA5}">
                      <a16:colId xmlns:a16="http://schemas.microsoft.com/office/drawing/2014/main" val="2882067346"/>
                    </a:ext>
                  </a:extLst>
                </a:gridCol>
              </a:tblGrid>
              <a:tr h="3858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Approach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/>
                        <a:t>Minimal Compliance</a:t>
                      </a:r>
                    </a:p>
                    <a:p>
                      <a:pPr algn="ctr">
                        <a:buNone/>
                      </a:pPr>
                      <a:r>
                        <a:rPr lang="en-GB" sz="1600" b="1" i="1" dirty="0"/>
                        <a:t>Defensive</a:t>
                      </a:r>
                      <a:endParaRPr lang="en-GB" sz="1600" b="1" i="1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/>
                        <a:t>Compliance + Operational Efficiency</a:t>
                      </a:r>
                    </a:p>
                    <a:p>
                      <a:pPr algn="ctr">
                        <a:buNone/>
                      </a:pPr>
                      <a:r>
                        <a:rPr lang="en-GB" sz="1600" b="1" i="1" dirty="0">
                          <a:effectLst/>
                          <a:latin typeface="+mn-lt"/>
                        </a:rPr>
                        <a:t>Opportunistic</a:t>
                      </a: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Leveraging New Opportunities</a:t>
                      </a:r>
                    </a:p>
                    <a:p>
                      <a:pPr algn="ctr">
                        <a:buNone/>
                      </a:pPr>
                      <a:r>
                        <a:rPr lang="en-GB" sz="1600" b="1" i="1" dirty="0">
                          <a:effectLst/>
                          <a:latin typeface="+mn-lt"/>
                        </a:rPr>
                        <a:t>Innovative</a:t>
                      </a:r>
                      <a:endParaRPr lang="en-GB" sz="1600" i="1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936210"/>
                  </a:ext>
                </a:extLst>
              </a:tr>
              <a:tr h="5350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Goal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"/>
                      </a:pPr>
                      <a:r>
                        <a:rPr lang="en-GB" sz="1400" dirty="0"/>
                        <a:t>Avoid penalties, do the minimum required</a:t>
                      </a:r>
                      <a:endParaRPr lang="en-GB" sz="1400" dirty="0">
                        <a:effectLst/>
                        <a:latin typeface="+mn-lt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"/>
                      </a:pPr>
                      <a:r>
                        <a:rPr lang="en-GB" sz="1400" dirty="0"/>
                        <a:t>Use FIDA to modernize systems, reduce silos, and improve data handling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"/>
                      </a:pPr>
                      <a:r>
                        <a:rPr lang="en-GB" sz="1400" dirty="0"/>
                        <a:t>Leverage FIDA to create new services and revenue streams</a:t>
                      </a:r>
                      <a:endParaRPr lang="en-CH" sz="1400" dirty="0">
                        <a:effectLst/>
                        <a:latin typeface="+mn-lt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08671"/>
                  </a:ext>
                </a:extLst>
              </a:tr>
              <a:tr h="16572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Actions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Build basic APIs and dashboards to meet legal obligations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Restrict data sharing to reactive, permissioned requests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Focus on internal compliance and risk mitigation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Avoid acting as a data user to limit exposure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Reuse FIDA APIs internally for product development, CRM, and analytics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Use dashboards to improve consent and data governance UX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Optimize fraud detection and claims/loan processing with better data integration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Offer comparative tools, </a:t>
                      </a:r>
                      <a:r>
                        <a:rPr lang="en-GB" sz="1400" dirty="0" err="1"/>
                        <a:t>robo</a:t>
                      </a:r>
                      <a:r>
                        <a:rPr lang="en-GB" sz="1400" dirty="0"/>
                        <a:t>-advisory, insurance dashboards, financial wellness apps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Package analytics, green finance scoring, or risk assessments as B2B services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Collaborate with </a:t>
                      </a:r>
                      <a:r>
                        <a:rPr lang="en-GB" sz="1400" dirty="0" err="1"/>
                        <a:t>fintechs</a:t>
                      </a:r>
                      <a:r>
                        <a:rPr lang="en-GB" sz="1400" dirty="0"/>
                        <a:t>/</a:t>
                      </a:r>
                      <a:r>
                        <a:rPr lang="en-GB" sz="1400" dirty="0" err="1"/>
                        <a:t>insurtechs</a:t>
                      </a:r>
                      <a:r>
                        <a:rPr lang="en-GB" sz="1400" dirty="0"/>
                        <a:t> in embedded finance ecosystems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6155"/>
                  </a:ext>
                </a:extLst>
              </a:tr>
              <a:tr h="6953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Pros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Low upfront investment</a:t>
                      </a:r>
                    </a:p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Reduced compliance risk</a:t>
                      </a:r>
                    </a:p>
                  </a:txBody>
                  <a:tcPr marL="72000" marR="72000" marT="18000" marB="18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Streamlines operations and improves data quality</a:t>
                      </a:r>
                    </a:p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Enhances internal digital transformation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Creates new value for customers</a:t>
                      </a:r>
                    </a:p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Strengthens positioning in digital finance ecosystem</a:t>
                      </a:r>
                    </a:p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Competitive edge vs. "sleeping giants"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701576"/>
                  </a:ext>
                </a:extLst>
              </a:tr>
              <a:tr h="6953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Cons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No competitive advantage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Missed opportunities for innovation or customer engagement</a:t>
                      </a:r>
                      <a:endParaRPr lang="en-CH" sz="1400" dirty="0">
                        <a:effectLst/>
                        <a:latin typeface="+mn-lt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Still reactive, not exploiting market-shaping potential</a:t>
                      </a:r>
                      <a:endParaRPr lang="en-GB" sz="1400" dirty="0">
                        <a:effectLst/>
                        <a:latin typeface="+mn-lt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Higher technical and regulatory investment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Requires culture shift and stakeholder alignment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79787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39D96C53-34D4-1035-2727-2F51BA1AC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FIDA project – setting the ambition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0817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FA1F6-B030-3F99-1376-C63AF5079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6AB0E4E-88F9-8CB9-E95B-6AFD472A7662}"/>
              </a:ext>
            </a:extLst>
          </p:cNvPr>
          <p:cNvGraphicFramePr>
            <a:graphicFrameLocks noGrp="1"/>
          </p:cNvGraphicFramePr>
          <p:nvPr/>
        </p:nvGraphicFramePr>
        <p:xfrm>
          <a:off x="0" y="1231246"/>
          <a:ext cx="12192000" cy="5262764"/>
        </p:xfrm>
        <a:graphic>
          <a:graphicData uri="http://schemas.openxmlformats.org/drawingml/2006/table">
            <a:tbl>
              <a:tblPr/>
              <a:tblGrid>
                <a:gridCol w="2024563">
                  <a:extLst>
                    <a:ext uri="{9D8B030D-6E8A-4147-A177-3AD203B41FA5}">
                      <a16:colId xmlns:a16="http://schemas.microsoft.com/office/drawing/2014/main" val="3525463368"/>
                    </a:ext>
                  </a:extLst>
                </a:gridCol>
                <a:gridCol w="2928437">
                  <a:extLst>
                    <a:ext uri="{9D8B030D-6E8A-4147-A177-3AD203B41FA5}">
                      <a16:colId xmlns:a16="http://schemas.microsoft.com/office/drawing/2014/main" val="913163066"/>
                    </a:ext>
                  </a:extLst>
                </a:gridCol>
                <a:gridCol w="3640667">
                  <a:extLst>
                    <a:ext uri="{9D8B030D-6E8A-4147-A177-3AD203B41FA5}">
                      <a16:colId xmlns:a16="http://schemas.microsoft.com/office/drawing/2014/main" val="1606208847"/>
                    </a:ext>
                  </a:extLst>
                </a:gridCol>
                <a:gridCol w="3598333">
                  <a:extLst>
                    <a:ext uri="{9D8B030D-6E8A-4147-A177-3AD203B41FA5}">
                      <a16:colId xmlns:a16="http://schemas.microsoft.com/office/drawing/2014/main" val="2882067346"/>
                    </a:ext>
                  </a:extLst>
                </a:gridCol>
              </a:tblGrid>
              <a:tr h="2738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Stakeholders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People Coordination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Requirements Analysis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Solution Design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936210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Executive Sponsor (e.g. Chief Compliance Officer)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Provide mandate and authority to align teams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success criteria</a:t>
                      </a:r>
                    </a:p>
                    <a:p>
                      <a:pPr algn="l">
                        <a:buNone/>
                      </a:pPr>
                      <a:br>
                        <a:rPr lang="en-CH" sz="1100" dirty="0">
                          <a:effectLst/>
                          <a:latin typeface="+mn-lt"/>
                        </a:rPr>
                      </a:b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Support architectural trade-offs only at high-stakes level (e.g., budget constraints)</a:t>
                      </a: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08671"/>
                  </a:ext>
                </a:extLst>
              </a:tr>
              <a:tr h="340521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Facilitate access to decision-makers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5167799"/>
                  </a:ext>
                </a:extLst>
              </a:tr>
              <a:tr h="413647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FIDA Program Manager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Coordinate and lead delivery teams across project phases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Validate stakeholder needs 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Drive cross-departmental alignment among tech leads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77770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Manage risk, budget, and timeline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024911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Legal &amp; Compliance Department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Advises on when coordination is needed with auditors or regulator 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Interpret FIDA legal requirements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Validate gaps with existing internal policies and guidelines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396155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Suggest constraints on design (e.g. data retention) 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713813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Data Protection Officer (DPO)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br>
                        <a:rPr lang="en-CH" sz="1100" dirty="0">
                          <a:effectLst/>
                          <a:latin typeface="+mn-lt"/>
                        </a:rPr>
                      </a:b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18000" marR="18000" marT="18000" marB="18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Ensure all data flows are GDPR-compliant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Support Privacy Impact Assessments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701576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rules for consent, withdrawal, minimization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GB" sz="10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798385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IT Architecture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Review of solution feasibility against existing landscape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Design secure APIs and data access interfaces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79787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Avoid duplication of compliance and DORA efforts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Assist with target architecture decisions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652437"/>
                  </a:ext>
                </a:extLst>
              </a:tr>
              <a:tr h="41364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Application Development Team(s)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Allocate development capacity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Functional refinement and exploration of edge cases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Build and test permission dashboards and API endpoints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496209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Data Governance / Architecture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Map FIDA scope data categories to actual systems 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Design traceability into data pipelines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521110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quality metrics for shared data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Help define API payloads and standardisation options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879780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Product Owners (Insurance, Investment, Pensions)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Map product-related data in scope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420768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Identify impacted customer journeys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7371140"/>
                  </a:ext>
                </a:extLst>
              </a:tr>
              <a:tr h="41364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Customer Service &amp; Support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Train customer-facing roles on FIDA rights and dashboards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Prepare customer service scripts and FAQs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escalation paths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93536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Marketing &amp; Communication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Inform customers of new data sharing options and benefits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opt-in and opt-out journeys for front-end UX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268796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GB" sz="10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0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Translate FIDA rights into accessible customer narrative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515406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24117155-55D6-A5CC-880D-55E76A70B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Stakeholders &amp; Leadership Triangle 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2650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DE5D-4A4A-9985-5BB2-B3754CE4F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0F10CC-664A-8E55-1EA4-5BC0D77A7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Leadership Team - size L</a:t>
            </a:r>
            <a:endParaRPr lang="en-CH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3632BDF-1F49-D7A0-B143-75BFA9EA5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887881"/>
              </p:ext>
            </p:extLst>
          </p:nvPr>
        </p:nvGraphicFramePr>
        <p:xfrm>
          <a:off x="479425" y="1405467"/>
          <a:ext cx="11233150" cy="4857106"/>
        </p:xfrm>
        <a:graphic>
          <a:graphicData uri="http://schemas.openxmlformats.org/drawingml/2006/table">
            <a:tbl>
              <a:tblPr/>
              <a:tblGrid>
                <a:gridCol w="5616575">
                  <a:extLst>
                    <a:ext uri="{9D8B030D-6E8A-4147-A177-3AD203B41FA5}">
                      <a16:colId xmlns:a16="http://schemas.microsoft.com/office/drawing/2014/main" val="1448197989"/>
                    </a:ext>
                  </a:extLst>
                </a:gridCol>
                <a:gridCol w="5616575">
                  <a:extLst>
                    <a:ext uri="{9D8B030D-6E8A-4147-A177-3AD203B41FA5}">
                      <a16:colId xmlns:a16="http://schemas.microsoft.com/office/drawing/2014/main" val="2646761575"/>
                    </a:ext>
                  </a:extLst>
                </a:gridCol>
              </a:tblGrid>
              <a:tr h="55194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Role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Contribution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37123"/>
                  </a:ext>
                </a:extLst>
              </a:tr>
              <a:tr h="441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Program Manager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Overall coordination, delivery oversight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736400"/>
                  </a:ext>
                </a:extLst>
              </a:tr>
              <a:tr h="441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Business Product Owner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/>
                        <a:t>Business vision, customer requirements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200081"/>
                  </a:ext>
                </a:extLst>
              </a:tr>
              <a:tr h="441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Lead Architect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Technical target picture, integration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166301"/>
                  </a:ext>
                </a:extLst>
              </a:tr>
              <a:tr h="441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Corporate Finance Manager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Subject Matter Expertise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415400"/>
                  </a:ext>
                </a:extLst>
              </a:tr>
              <a:tr h="441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Data Protection Officer (DPO)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Consent logic, GDPR boundary setting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589553"/>
                  </a:ext>
                </a:extLst>
              </a:tr>
              <a:tr h="441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/>
                        <a:t>Security Officer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ICT risk, interface controls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9445184"/>
                  </a:ext>
                </a:extLst>
              </a:tr>
              <a:tr h="772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/>
                        <a:t>Legal &amp; Compliance Lead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Regulatory interpretation, liability</a:t>
                      </a:r>
                      <a:r>
                        <a:rPr lang="en-GB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 banking and payment services, GDPR, Regulation of crypto-assets)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924801"/>
                  </a:ext>
                </a:extLst>
              </a:tr>
              <a:tr h="441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0" dirty="0"/>
                        <a:t>Data Governance Lead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Data categories, quality, metadata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546978"/>
                  </a:ext>
                </a:extLst>
              </a:tr>
              <a:tr h="441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Communication Lead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Dashboard UX, permission lifecycle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550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055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CB6AA-6095-B45D-8D0F-54A5F18ED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3DE09D-996A-9107-72C0-145BAD4D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Leadership Team - size M</a:t>
            </a:r>
            <a:endParaRPr lang="en-CH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CBD78F-DE9F-692C-2059-7108CD850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48397"/>
              </p:ext>
            </p:extLst>
          </p:nvPr>
        </p:nvGraphicFramePr>
        <p:xfrm>
          <a:off x="479425" y="1405467"/>
          <a:ext cx="11233150" cy="4563533"/>
        </p:xfrm>
        <a:graphic>
          <a:graphicData uri="http://schemas.openxmlformats.org/drawingml/2006/table">
            <a:tbl>
              <a:tblPr/>
              <a:tblGrid>
                <a:gridCol w="5616575">
                  <a:extLst>
                    <a:ext uri="{9D8B030D-6E8A-4147-A177-3AD203B41FA5}">
                      <a16:colId xmlns:a16="http://schemas.microsoft.com/office/drawing/2014/main" val="1448197989"/>
                    </a:ext>
                  </a:extLst>
                </a:gridCol>
                <a:gridCol w="5616575">
                  <a:extLst>
                    <a:ext uri="{9D8B030D-6E8A-4147-A177-3AD203B41FA5}">
                      <a16:colId xmlns:a16="http://schemas.microsoft.com/office/drawing/2014/main" val="2646761575"/>
                    </a:ext>
                  </a:extLst>
                </a:gridCol>
              </a:tblGrid>
              <a:tr h="7971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Role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Contribution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37123"/>
                  </a:ext>
                </a:extLst>
              </a:tr>
              <a:tr h="6377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Program Manager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Overall coordination, delivery oversight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736400"/>
                  </a:ext>
                </a:extLst>
              </a:tr>
              <a:tr h="8302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Business Product Owner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Business vision, customer requirements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Dashboard UX, permission lifecycle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200081"/>
                  </a:ext>
                </a:extLst>
              </a:tr>
              <a:tr h="8302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Lead Architect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Technical target picture, integration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Data categories, quality, metadata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166301"/>
                  </a:ext>
                </a:extLst>
              </a:tr>
              <a:tr h="8302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Data Protection Officer (DPO)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Regulatory interpretation, liability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Consent logic, GDPR boundary setting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589553"/>
                  </a:ext>
                </a:extLst>
              </a:tr>
              <a:tr h="637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/>
                        <a:t>Security Officer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ICT risk, interface controls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9445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9801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9A7A7-10A3-ED96-E8B0-1059DD96F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31826C4-E2A0-D2FE-A013-4F8E7A02F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Leadership Team - size S</a:t>
            </a:r>
            <a:endParaRPr lang="en-CH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476E7C7-5B5E-E081-D0FA-29F031C70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530737"/>
              </p:ext>
            </p:extLst>
          </p:nvPr>
        </p:nvGraphicFramePr>
        <p:xfrm>
          <a:off x="479425" y="1405467"/>
          <a:ext cx="11233150" cy="4470400"/>
        </p:xfrm>
        <a:graphic>
          <a:graphicData uri="http://schemas.openxmlformats.org/drawingml/2006/table">
            <a:tbl>
              <a:tblPr/>
              <a:tblGrid>
                <a:gridCol w="5616575">
                  <a:extLst>
                    <a:ext uri="{9D8B030D-6E8A-4147-A177-3AD203B41FA5}">
                      <a16:colId xmlns:a16="http://schemas.microsoft.com/office/drawing/2014/main" val="1448197989"/>
                    </a:ext>
                  </a:extLst>
                </a:gridCol>
                <a:gridCol w="5616575">
                  <a:extLst>
                    <a:ext uri="{9D8B030D-6E8A-4147-A177-3AD203B41FA5}">
                      <a16:colId xmlns:a16="http://schemas.microsoft.com/office/drawing/2014/main" val="2646761575"/>
                    </a:ext>
                  </a:extLst>
                </a:gridCol>
              </a:tblGrid>
              <a:tr h="8909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Role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Contribution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37123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Program Sponsor (</a:t>
                      </a:r>
                      <a:r>
                        <a:rPr lang="en-GB" b="0" dirty="0" err="1"/>
                        <a:t>ev</a:t>
                      </a:r>
                      <a:r>
                        <a:rPr lang="en-GB" b="0" dirty="0"/>
                        <a:t>. delegated to Program Manager)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Overall coordination, delivery oversight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Business vision, customer requirements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736400"/>
                  </a:ext>
                </a:extLst>
              </a:tr>
              <a:tr h="13257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Lead Architect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Technical target picture, integration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ICT risk, interface controls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Data categories, quality, metadata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166301"/>
                  </a:ext>
                </a:extLst>
              </a:tr>
              <a:tr h="13257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Data Protection Officer (DPO)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Regulatory interpretation, liability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Consent logic, GDPR boundary setting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Dashboard UX, permission lifecycle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589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150283"/>
      </p:ext>
    </p:extLst>
  </p:cSld>
  <p:clrMapOvr>
    <a:masterClrMapping/>
  </p:clrMapOvr>
</p:sld>
</file>

<file path=ppt/theme/theme1.xml><?xml version="1.0" encoding="utf-8"?>
<a:theme xmlns:a="http://schemas.openxmlformats.org/drawingml/2006/main" name="PPT_theme">
  <a:themeElements>
    <a:clrScheme name="DemystifyingProjects-palette">
      <a:dk1>
        <a:srgbClr val="322E2E"/>
      </a:dk1>
      <a:lt1>
        <a:srgbClr val="F8EDF0"/>
      </a:lt1>
      <a:dk2>
        <a:srgbClr val="5D5055"/>
      </a:dk2>
      <a:lt2>
        <a:srgbClr val="DAE8C2"/>
      </a:lt2>
      <a:accent1>
        <a:srgbClr val="D3666E"/>
      </a:accent1>
      <a:accent2>
        <a:srgbClr val="78909C"/>
      </a:accent2>
      <a:accent3>
        <a:srgbClr val="FFAB40"/>
      </a:accent3>
      <a:accent4>
        <a:srgbClr val="0097A7"/>
      </a:accent4>
      <a:accent5>
        <a:srgbClr val="EEFF41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Michroma"/>
        <a:ea typeface=""/>
        <a:cs typeface=""/>
      </a:majorFont>
      <a:minorFont>
        <a:latin typeface="Didact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theme" id="{B3FCEF1F-029A-4C0C-A32B-7BC1CBF585C9}" vid="{43A6DAE7-2067-4744-993E-35D1B9C82E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764</Words>
  <Application>Microsoft Office PowerPoint</Application>
  <PresentationFormat>Widescreen</PresentationFormat>
  <Paragraphs>151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Didact Gothic</vt:lpstr>
      <vt:lpstr>Michroma</vt:lpstr>
      <vt:lpstr>Wingdings</vt:lpstr>
      <vt:lpstr>PPT_theme</vt:lpstr>
      <vt:lpstr>PowerPoint Presentation</vt:lpstr>
      <vt:lpstr>FIDA project – setting the ambition</vt:lpstr>
      <vt:lpstr>Stakeholders &amp; Leadership Triangle </vt:lpstr>
      <vt:lpstr>Leadership Team - size L</vt:lpstr>
      <vt:lpstr>Leadership Team - size M</vt:lpstr>
      <vt:lpstr>Leadership Team - size 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Turel, Fabio</dc:creator>
  <cp:keywords>Internal</cp:keywords>
  <cp:lastModifiedBy>Turel, Fabio</cp:lastModifiedBy>
  <cp:revision>19</cp:revision>
  <dcterms:created xsi:type="dcterms:W3CDTF">2024-11-22T10:28:20Z</dcterms:created>
  <dcterms:modified xsi:type="dcterms:W3CDTF">2025-07-11T13:48:51Z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e931b8e2-7152-4f76-bbe5-464c65a95e93</vt:lpwstr>
  </property>
  <property fmtid="{D5CDD505-2E9C-101B-9397-08002B2CF9AE}" pid="3" name="Classification">
    <vt:lpwstr>Internal</vt:lpwstr>
  </property>
  <property fmtid="{D5CDD505-2E9C-101B-9397-08002B2CF9AE}" pid="4" name="_AdHocReviewCycleID">
    <vt:i4>332624792</vt:i4>
  </property>
  <property fmtid="{D5CDD505-2E9C-101B-9397-08002B2CF9AE}" pid="5" name="_NewReviewCycle">
    <vt:lpwstr/>
  </property>
  <property fmtid="{D5CDD505-2E9C-101B-9397-08002B2CF9AE}" pid="6" name="_EmailSubject">
    <vt:lpwstr>pres</vt:lpwstr>
  </property>
  <property fmtid="{D5CDD505-2E9C-101B-9397-08002B2CF9AE}" pid="7" name="_AuthorEmail">
    <vt:lpwstr>Fabio.Turel@generali.com</vt:lpwstr>
  </property>
  <property fmtid="{D5CDD505-2E9C-101B-9397-08002B2CF9AE}" pid="8" name="_AuthorEmailDisplayName">
    <vt:lpwstr>Turel, Fabio</vt:lpwstr>
  </property>
  <property fmtid="{D5CDD505-2E9C-101B-9397-08002B2CF9AE}" pid="9" name="MSIP_Label_5bf4bb52-9e9d-4296-940a-59002820a53c_Enabled">
    <vt:lpwstr>true</vt:lpwstr>
  </property>
  <property fmtid="{D5CDD505-2E9C-101B-9397-08002B2CF9AE}" pid="10" name="MSIP_Label_5bf4bb52-9e9d-4296-940a-59002820a53c_SetDate">
    <vt:lpwstr>2025-07-11T13:48:51Z</vt:lpwstr>
  </property>
  <property fmtid="{D5CDD505-2E9C-101B-9397-08002B2CF9AE}" pid="11" name="MSIP_Label_5bf4bb52-9e9d-4296-940a-59002820a53c_Method">
    <vt:lpwstr>Standard</vt:lpwstr>
  </property>
  <property fmtid="{D5CDD505-2E9C-101B-9397-08002B2CF9AE}" pid="12" name="MSIP_Label_5bf4bb52-9e9d-4296-940a-59002820a53c_Name">
    <vt:lpwstr>5bf4bb52-9e9d-4296-940a-59002820a53c</vt:lpwstr>
  </property>
  <property fmtid="{D5CDD505-2E9C-101B-9397-08002B2CF9AE}" pid="13" name="MSIP_Label_5bf4bb52-9e9d-4296-940a-59002820a53c_SiteId">
    <vt:lpwstr>cbeb3ecc-6f45-4183-b5a8-088140deae5d</vt:lpwstr>
  </property>
  <property fmtid="{D5CDD505-2E9C-101B-9397-08002B2CF9AE}" pid="14" name="MSIP_Label_5bf4bb52-9e9d-4296-940a-59002820a53c_ActionId">
    <vt:lpwstr>70d74924-85ae-445b-9170-432624cc95e4</vt:lpwstr>
  </property>
  <property fmtid="{D5CDD505-2E9C-101B-9397-08002B2CF9AE}" pid="15" name="MSIP_Label_5bf4bb52-9e9d-4296-940a-59002820a53c_ContentBits">
    <vt:lpwstr>0</vt:lpwstr>
  </property>
</Properties>
</file>